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4" r:id="rId2"/>
    <p:sldMasterId id="2147483732" r:id="rId3"/>
  </p:sldMasterIdLst>
  <p:notesMasterIdLst>
    <p:notesMasterId r:id="rId22"/>
  </p:notesMasterIdLst>
  <p:sldIdLst>
    <p:sldId id="259" r:id="rId4"/>
    <p:sldId id="262" r:id="rId5"/>
    <p:sldId id="263" r:id="rId6"/>
    <p:sldId id="265" r:id="rId7"/>
    <p:sldId id="264" r:id="rId8"/>
    <p:sldId id="267" r:id="rId9"/>
    <p:sldId id="257" r:id="rId10"/>
    <p:sldId id="274" r:id="rId11"/>
    <p:sldId id="268" r:id="rId12"/>
    <p:sldId id="269" r:id="rId13"/>
    <p:sldId id="276" r:id="rId14"/>
    <p:sldId id="275" r:id="rId15"/>
    <p:sldId id="258" r:id="rId16"/>
    <p:sldId id="277" r:id="rId17"/>
    <p:sldId id="270" r:id="rId18"/>
    <p:sldId id="272" r:id="rId19"/>
    <p:sldId id="273"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58" d="100"/>
          <a:sy n="58" d="100"/>
        </p:scale>
        <p:origin x="9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844005-4AB7-463E-A3FA-24D6AE0FD405}"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AU"/>
        </a:p>
      </dgm:t>
    </dgm:pt>
    <dgm:pt modelId="{7D7CAB7C-6B3F-4759-95FB-91FE9D95D91C}">
      <dgm:prSet phldrT="[Text]"/>
      <dgm:spPr/>
      <dgm:t>
        <a:bodyPr/>
        <a:lstStyle/>
        <a:p>
          <a:r>
            <a:rPr lang="en-AU" dirty="0" smtClean="0"/>
            <a:t>within the novel</a:t>
          </a:r>
          <a:endParaRPr lang="en-AU" dirty="0"/>
        </a:p>
      </dgm:t>
    </dgm:pt>
    <dgm:pt modelId="{9CEE49E3-C5EE-4E3B-9359-904EA9ED7556}" type="parTrans" cxnId="{794FD194-C51C-41EA-8485-50BDEBEF9D3D}">
      <dgm:prSet/>
      <dgm:spPr/>
      <dgm:t>
        <a:bodyPr/>
        <a:lstStyle/>
        <a:p>
          <a:endParaRPr lang="en-AU"/>
        </a:p>
      </dgm:t>
    </dgm:pt>
    <dgm:pt modelId="{89350D84-1711-431A-A931-5285F0E1F729}" type="sibTrans" cxnId="{794FD194-C51C-41EA-8485-50BDEBEF9D3D}">
      <dgm:prSet/>
      <dgm:spPr/>
      <dgm:t>
        <a:bodyPr/>
        <a:lstStyle/>
        <a:p>
          <a:endParaRPr lang="en-AU"/>
        </a:p>
      </dgm:t>
    </dgm:pt>
    <dgm:pt modelId="{E2C4217D-960D-4F08-8B12-991CCB0B0F91}">
      <dgm:prSet phldrT="[Text]"/>
      <dgm:spPr/>
      <dgm:t>
        <a:bodyPr/>
        <a:lstStyle/>
        <a:p>
          <a:r>
            <a:rPr lang="en-AU" dirty="0" smtClean="0"/>
            <a:t>which the novel is written </a:t>
          </a:r>
          <a:endParaRPr lang="en-AU" dirty="0"/>
        </a:p>
      </dgm:t>
    </dgm:pt>
    <dgm:pt modelId="{84D0788C-A8F5-4004-9AF9-8D77E02703C5}" type="parTrans" cxnId="{16F97DFF-F3F6-4FA7-9F4C-CC19E9F8E360}">
      <dgm:prSet/>
      <dgm:spPr/>
      <dgm:t>
        <a:bodyPr/>
        <a:lstStyle/>
        <a:p>
          <a:endParaRPr lang="en-AU"/>
        </a:p>
      </dgm:t>
    </dgm:pt>
    <dgm:pt modelId="{C8956D72-501F-4DD0-A181-C8106B53B4DF}" type="sibTrans" cxnId="{16F97DFF-F3F6-4FA7-9F4C-CC19E9F8E360}">
      <dgm:prSet/>
      <dgm:spPr/>
      <dgm:t>
        <a:bodyPr/>
        <a:lstStyle/>
        <a:p>
          <a:endParaRPr lang="en-AU"/>
        </a:p>
      </dgm:t>
    </dgm:pt>
    <dgm:pt modelId="{D125A1DB-C827-4180-AA11-1DE82C0958F4}">
      <dgm:prSet phldrT="[Text]"/>
      <dgm:spPr/>
      <dgm:t>
        <a:bodyPr/>
        <a:lstStyle/>
        <a:p>
          <a:r>
            <a:rPr lang="en-AU" dirty="0" smtClean="0"/>
            <a:t>which the novel is read</a:t>
          </a:r>
          <a:endParaRPr lang="en-AU" dirty="0"/>
        </a:p>
      </dgm:t>
    </dgm:pt>
    <dgm:pt modelId="{8ED96E6A-BCD4-468E-9DC8-CEE16A48AEC7}" type="parTrans" cxnId="{3B426F4D-86E9-4A4B-A04E-85B26042C59A}">
      <dgm:prSet/>
      <dgm:spPr/>
      <dgm:t>
        <a:bodyPr/>
        <a:lstStyle/>
        <a:p>
          <a:endParaRPr lang="en-AU"/>
        </a:p>
      </dgm:t>
    </dgm:pt>
    <dgm:pt modelId="{BB00E67F-4DA7-41AC-9A57-ADA336C4FC44}" type="sibTrans" cxnId="{3B426F4D-86E9-4A4B-A04E-85B26042C59A}">
      <dgm:prSet/>
      <dgm:spPr/>
      <dgm:t>
        <a:bodyPr/>
        <a:lstStyle/>
        <a:p>
          <a:endParaRPr lang="en-AU"/>
        </a:p>
      </dgm:t>
    </dgm:pt>
    <dgm:pt modelId="{F2BDADF7-950D-4F92-AA6C-4E8A5E883D3E}" type="pres">
      <dgm:prSet presAssocID="{97844005-4AB7-463E-A3FA-24D6AE0FD405}" presName="Name0" presStyleCnt="0">
        <dgm:presLayoutVars>
          <dgm:dir/>
          <dgm:resizeHandles val="exact"/>
        </dgm:presLayoutVars>
      </dgm:prSet>
      <dgm:spPr/>
      <dgm:t>
        <a:bodyPr/>
        <a:lstStyle/>
        <a:p>
          <a:endParaRPr lang="en-AU"/>
        </a:p>
      </dgm:t>
    </dgm:pt>
    <dgm:pt modelId="{5EF55689-0278-4F0C-B4C3-71F3BC99FFD9}" type="pres">
      <dgm:prSet presAssocID="{7D7CAB7C-6B3F-4759-95FB-91FE9D95D91C}" presName="Name5" presStyleLbl="vennNode1" presStyleIdx="0" presStyleCnt="3">
        <dgm:presLayoutVars>
          <dgm:bulletEnabled val="1"/>
        </dgm:presLayoutVars>
      </dgm:prSet>
      <dgm:spPr/>
      <dgm:t>
        <a:bodyPr/>
        <a:lstStyle/>
        <a:p>
          <a:endParaRPr lang="en-AU"/>
        </a:p>
      </dgm:t>
    </dgm:pt>
    <dgm:pt modelId="{A2EC828A-CD12-41C2-B4FA-AB05E6B93BF8}" type="pres">
      <dgm:prSet presAssocID="{89350D84-1711-431A-A931-5285F0E1F729}" presName="space" presStyleCnt="0"/>
      <dgm:spPr/>
    </dgm:pt>
    <dgm:pt modelId="{E56103C8-12F0-4739-B11C-54F544E551DA}" type="pres">
      <dgm:prSet presAssocID="{E2C4217D-960D-4F08-8B12-991CCB0B0F91}" presName="Name5" presStyleLbl="vennNode1" presStyleIdx="1" presStyleCnt="3">
        <dgm:presLayoutVars>
          <dgm:bulletEnabled val="1"/>
        </dgm:presLayoutVars>
      </dgm:prSet>
      <dgm:spPr/>
      <dgm:t>
        <a:bodyPr/>
        <a:lstStyle/>
        <a:p>
          <a:endParaRPr lang="en-AU"/>
        </a:p>
      </dgm:t>
    </dgm:pt>
    <dgm:pt modelId="{00F35BD5-113B-497C-BB77-6EB57C653B52}" type="pres">
      <dgm:prSet presAssocID="{C8956D72-501F-4DD0-A181-C8106B53B4DF}" presName="space" presStyleCnt="0"/>
      <dgm:spPr/>
    </dgm:pt>
    <dgm:pt modelId="{CF4962BB-506B-4433-A70F-AB3EA33889AD}" type="pres">
      <dgm:prSet presAssocID="{D125A1DB-C827-4180-AA11-1DE82C0958F4}" presName="Name5" presStyleLbl="vennNode1" presStyleIdx="2" presStyleCnt="3" custLinFactNeighborX="18115" custLinFactNeighborY="1647">
        <dgm:presLayoutVars>
          <dgm:bulletEnabled val="1"/>
        </dgm:presLayoutVars>
      </dgm:prSet>
      <dgm:spPr/>
      <dgm:t>
        <a:bodyPr/>
        <a:lstStyle/>
        <a:p>
          <a:endParaRPr lang="en-AU"/>
        </a:p>
      </dgm:t>
    </dgm:pt>
  </dgm:ptLst>
  <dgm:cxnLst>
    <dgm:cxn modelId="{4FB1EB47-89EB-486B-9F5A-3C3726D02EF3}" type="presOf" srcId="{D125A1DB-C827-4180-AA11-1DE82C0958F4}" destId="{CF4962BB-506B-4433-A70F-AB3EA33889AD}" srcOrd="0" destOrd="0" presId="urn:microsoft.com/office/officeart/2005/8/layout/venn3"/>
    <dgm:cxn modelId="{16F97DFF-F3F6-4FA7-9F4C-CC19E9F8E360}" srcId="{97844005-4AB7-463E-A3FA-24D6AE0FD405}" destId="{E2C4217D-960D-4F08-8B12-991CCB0B0F91}" srcOrd="1" destOrd="0" parTransId="{84D0788C-A8F5-4004-9AF9-8D77E02703C5}" sibTransId="{C8956D72-501F-4DD0-A181-C8106B53B4DF}"/>
    <dgm:cxn modelId="{3B426F4D-86E9-4A4B-A04E-85B26042C59A}" srcId="{97844005-4AB7-463E-A3FA-24D6AE0FD405}" destId="{D125A1DB-C827-4180-AA11-1DE82C0958F4}" srcOrd="2" destOrd="0" parTransId="{8ED96E6A-BCD4-468E-9DC8-CEE16A48AEC7}" sibTransId="{BB00E67F-4DA7-41AC-9A57-ADA336C4FC44}"/>
    <dgm:cxn modelId="{4F81FFF4-6EB3-42ED-817C-2BD3D195992D}" type="presOf" srcId="{7D7CAB7C-6B3F-4759-95FB-91FE9D95D91C}" destId="{5EF55689-0278-4F0C-B4C3-71F3BC99FFD9}" srcOrd="0" destOrd="0" presId="urn:microsoft.com/office/officeart/2005/8/layout/venn3"/>
    <dgm:cxn modelId="{202624A3-E402-4D15-990B-7600C71167FF}" type="presOf" srcId="{97844005-4AB7-463E-A3FA-24D6AE0FD405}" destId="{F2BDADF7-950D-4F92-AA6C-4E8A5E883D3E}" srcOrd="0" destOrd="0" presId="urn:microsoft.com/office/officeart/2005/8/layout/venn3"/>
    <dgm:cxn modelId="{794FD194-C51C-41EA-8485-50BDEBEF9D3D}" srcId="{97844005-4AB7-463E-A3FA-24D6AE0FD405}" destId="{7D7CAB7C-6B3F-4759-95FB-91FE9D95D91C}" srcOrd="0" destOrd="0" parTransId="{9CEE49E3-C5EE-4E3B-9359-904EA9ED7556}" sibTransId="{89350D84-1711-431A-A931-5285F0E1F729}"/>
    <dgm:cxn modelId="{C4BD7B6D-9DE5-4792-83A2-27AFBA71E250}" type="presOf" srcId="{E2C4217D-960D-4F08-8B12-991CCB0B0F91}" destId="{E56103C8-12F0-4739-B11C-54F544E551DA}" srcOrd="0" destOrd="0" presId="urn:microsoft.com/office/officeart/2005/8/layout/venn3"/>
    <dgm:cxn modelId="{2FCEC31B-C4E2-422D-957B-88D1E2F9B04B}" type="presParOf" srcId="{F2BDADF7-950D-4F92-AA6C-4E8A5E883D3E}" destId="{5EF55689-0278-4F0C-B4C3-71F3BC99FFD9}" srcOrd="0" destOrd="0" presId="urn:microsoft.com/office/officeart/2005/8/layout/venn3"/>
    <dgm:cxn modelId="{4D692F08-2471-40FB-9C93-425ABCA996FC}" type="presParOf" srcId="{F2BDADF7-950D-4F92-AA6C-4E8A5E883D3E}" destId="{A2EC828A-CD12-41C2-B4FA-AB05E6B93BF8}" srcOrd="1" destOrd="0" presId="urn:microsoft.com/office/officeart/2005/8/layout/venn3"/>
    <dgm:cxn modelId="{5EFA3D80-3E14-49E6-8907-943B402E2644}" type="presParOf" srcId="{F2BDADF7-950D-4F92-AA6C-4E8A5E883D3E}" destId="{E56103C8-12F0-4739-B11C-54F544E551DA}" srcOrd="2" destOrd="0" presId="urn:microsoft.com/office/officeart/2005/8/layout/venn3"/>
    <dgm:cxn modelId="{993108BB-A0F3-437C-8486-F1711DC36F61}" type="presParOf" srcId="{F2BDADF7-950D-4F92-AA6C-4E8A5E883D3E}" destId="{00F35BD5-113B-497C-BB77-6EB57C653B52}" srcOrd="3" destOrd="0" presId="urn:microsoft.com/office/officeart/2005/8/layout/venn3"/>
    <dgm:cxn modelId="{B6BDA05A-2C66-4B64-BC89-F91E23F0614B}" type="presParOf" srcId="{F2BDADF7-950D-4F92-AA6C-4E8A5E883D3E}" destId="{CF4962BB-506B-4433-A70F-AB3EA33889AD}"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DB6CD5-C409-495E-A8BF-5E9338EBE217}" type="doc">
      <dgm:prSet loTypeId="urn:microsoft.com/office/officeart/2005/8/layout/venn1" loCatId="relationship" qsTypeId="urn:microsoft.com/office/officeart/2005/8/quickstyle/simple1" qsCatId="simple" csTypeId="urn:microsoft.com/office/officeart/2005/8/colors/colorful1" csCatId="colorful" phldr="1"/>
      <dgm:spPr/>
    </dgm:pt>
    <dgm:pt modelId="{F99C3096-E686-454D-B3B8-69B7DABE5CA4}">
      <dgm:prSet phldrT="[Text]" custT="1"/>
      <dgm:spPr/>
      <dgm:t>
        <a:bodyPr/>
        <a:lstStyle/>
        <a:p>
          <a:r>
            <a:rPr lang="en-AU" sz="5400" dirty="0" smtClean="0"/>
            <a:t> </a:t>
          </a:r>
          <a:r>
            <a:rPr lang="en-AU" sz="1800" dirty="0" smtClean="0"/>
            <a:t>Colonial Attitudes Values and Beliefs </a:t>
          </a:r>
        </a:p>
        <a:p>
          <a:endParaRPr lang="en-AU" sz="1800" dirty="0" smtClean="0"/>
        </a:p>
        <a:p>
          <a:endParaRPr lang="en-AU" sz="1800" dirty="0" smtClean="0"/>
        </a:p>
        <a:p>
          <a:endParaRPr lang="en-AU" sz="1800" dirty="0" smtClean="0"/>
        </a:p>
        <a:p>
          <a:endParaRPr lang="en-AU" sz="1800" dirty="0" smtClean="0"/>
        </a:p>
        <a:p>
          <a:endParaRPr lang="en-AU" sz="1800" dirty="0" smtClean="0"/>
        </a:p>
        <a:p>
          <a:endParaRPr lang="en-AU" sz="1800" dirty="0" smtClean="0"/>
        </a:p>
        <a:p>
          <a:endParaRPr lang="en-AU" sz="1800" dirty="0" smtClean="0"/>
        </a:p>
        <a:p>
          <a:endParaRPr lang="en-AU" sz="1800" dirty="0" smtClean="0"/>
        </a:p>
        <a:p>
          <a:endParaRPr lang="en-AU" sz="5400" dirty="0"/>
        </a:p>
      </dgm:t>
    </dgm:pt>
    <dgm:pt modelId="{9F9A4353-62B5-4CB3-9C86-185BEFFD3A6E}" type="parTrans" cxnId="{4F6A7FEA-0E8A-4650-845D-AA6F0A43844D}">
      <dgm:prSet/>
      <dgm:spPr/>
      <dgm:t>
        <a:bodyPr/>
        <a:lstStyle/>
        <a:p>
          <a:endParaRPr lang="en-AU"/>
        </a:p>
      </dgm:t>
    </dgm:pt>
    <dgm:pt modelId="{7E2B2AF3-4029-4EE0-A4F0-F05DB5B48964}" type="sibTrans" cxnId="{4F6A7FEA-0E8A-4650-845D-AA6F0A43844D}">
      <dgm:prSet/>
      <dgm:spPr/>
      <dgm:t>
        <a:bodyPr/>
        <a:lstStyle/>
        <a:p>
          <a:endParaRPr lang="en-AU"/>
        </a:p>
      </dgm:t>
    </dgm:pt>
    <dgm:pt modelId="{FFDF9A5B-373A-431D-9AB7-806FC6AD5004}">
      <dgm:prSet phldrT="[Text]" custT="1"/>
      <dgm:spPr/>
      <dgm:t>
        <a:bodyPr/>
        <a:lstStyle/>
        <a:p>
          <a:r>
            <a:rPr lang="en-AU" sz="1600" dirty="0" smtClean="0"/>
            <a:t>Aboriginal and Torres Strait Islander Attitudes, Values and Beliefs </a:t>
          </a:r>
        </a:p>
        <a:p>
          <a:endParaRPr lang="en-AU" sz="1600" dirty="0" smtClean="0"/>
        </a:p>
        <a:p>
          <a:endParaRPr lang="en-AU" sz="1600" dirty="0" smtClean="0"/>
        </a:p>
        <a:p>
          <a:endParaRPr lang="en-AU" sz="1600" dirty="0" smtClean="0"/>
        </a:p>
        <a:p>
          <a:endParaRPr lang="en-AU" sz="1600" dirty="0" smtClean="0"/>
        </a:p>
        <a:p>
          <a:endParaRPr lang="en-AU" sz="1600" dirty="0" smtClean="0"/>
        </a:p>
        <a:p>
          <a:endParaRPr lang="en-AU" sz="1600" dirty="0" smtClean="0"/>
        </a:p>
        <a:p>
          <a:endParaRPr lang="en-AU" sz="1600" dirty="0" smtClean="0"/>
        </a:p>
        <a:p>
          <a:endParaRPr lang="en-AU" sz="1600" dirty="0" smtClean="0"/>
        </a:p>
        <a:p>
          <a:endParaRPr lang="en-AU" sz="1600" dirty="0" smtClean="0"/>
        </a:p>
        <a:p>
          <a:endParaRPr lang="en-AU" sz="1600" dirty="0"/>
        </a:p>
      </dgm:t>
    </dgm:pt>
    <dgm:pt modelId="{7382B970-3628-42E0-9D2E-907D71C78810}" type="parTrans" cxnId="{18755FC4-3A8C-4A61-8F0E-BD0684588764}">
      <dgm:prSet/>
      <dgm:spPr/>
      <dgm:t>
        <a:bodyPr/>
        <a:lstStyle/>
        <a:p>
          <a:endParaRPr lang="en-AU"/>
        </a:p>
      </dgm:t>
    </dgm:pt>
    <dgm:pt modelId="{78D0A05E-80D7-463B-9CD2-2C70FF040573}" type="sibTrans" cxnId="{18755FC4-3A8C-4A61-8F0E-BD0684588764}">
      <dgm:prSet/>
      <dgm:spPr/>
      <dgm:t>
        <a:bodyPr/>
        <a:lstStyle/>
        <a:p>
          <a:endParaRPr lang="en-AU"/>
        </a:p>
      </dgm:t>
    </dgm:pt>
    <dgm:pt modelId="{863EFE92-7CB0-4EFA-89B1-93FE15E4F566}" type="pres">
      <dgm:prSet presAssocID="{CADB6CD5-C409-495E-A8BF-5E9338EBE217}" presName="compositeShape" presStyleCnt="0">
        <dgm:presLayoutVars>
          <dgm:chMax val="7"/>
          <dgm:dir/>
          <dgm:resizeHandles val="exact"/>
        </dgm:presLayoutVars>
      </dgm:prSet>
      <dgm:spPr/>
    </dgm:pt>
    <dgm:pt modelId="{E3C9FC55-6A77-4223-9928-3D7A0A6C8D40}" type="pres">
      <dgm:prSet presAssocID="{F99C3096-E686-454D-B3B8-69B7DABE5CA4}" presName="circ1" presStyleLbl="vennNode1" presStyleIdx="0" presStyleCnt="2" custScaleX="124538"/>
      <dgm:spPr/>
      <dgm:t>
        <a:bodyPr/>
        <a:lstStyle/>
        <a:p>
          <a:endParaRPr lang="en-AU"/>
        </a:p>
      </dgm:t>
    </dgm:pt>
    <dgm:pt modelId="{4DF0E9BE-5E8C-4B6C-8EDF-298638703380}" type="pres">
      <dgm:prSet presAssocID="{F99C3096-E686-454D-B3B8-69B7DABE5CA4}" presName="circ1Tx" presStyleLbl="revTx" presStyleIdx="0" presStyleCnt="0">
        <dgm:presLayoutVars>
          <dgm:chMax val="0"/>
          <dgm:chPref val="0"/>
          <dgm:bulletEnabled val="1"/>
        </dgm:presLayoutVars>
      </dgm:prSet>
      <dgm:spPr/>
      <dgm:t>
        <a:bodyPr/>
        <a:lstStyle/>
        <a:p>
          <a:endParaRPr lang="en-AU"/>
        </a:p>
      </dgm:t>
    </dgm:pt>
    <dgm:pt modelId="{D53AB12C-E9AC-4CD1-A5EB-B88338DB3128}" type="pres">
      <dgm:prSet presAssocID="{FFDF9A5B-373A-431D-9AB7-806FC6AD5004}" presName="circ2" presStyleLbl="vennNode1" presStyleIdx="1" presStyleCnt="2" custScaleX="116553"/>
      <dgm:spPr/>
      <dgm:t>
        <a:bodyPr/>
        <a:lstStyle/>
        <a:p>
          <a:endParaRPr lang="en-AU"/>
        </a:p>
      </dgm:t>
    </dgm:pt>
    <dgm:pt modelId="{48F546BC-B1A2-470D-84C4-A6B83D26C86A}" type="pres">
      <dgm:prSet presAssocID="{FFDF9A5B-373A-431D-9AB7-806FC6AD5004}" presName="circ2Tx" presStyleLbl="revTx" presStyleIdx="0" presStyleCnt="0">
        <dgm:presLayoutVars>
          <dgm:chMax val="0"/>
          <dgm:chPref val="0"/>
          <dgm:bulletEnabled val="1"/>
        </dgm:presLayoutVars>
      </dgm:prSet>
      <dgm:spPr/>
      <dgm:t>
        <a:bodyPr/>
        <a:lstStyle/>
        <a:p>
          <a:endParaRPr lang="en-AU"/>
        </a:p>
      </dgm:t>
    </dgm:pt>
  </dgm:ptLst>
  <dgm:cxnLst>
    <dgm:cxn modelId="{90296413-3DC9-48A4-9B11-936CA7E46659}" type="presOf" srcId="{F99C3096-E686-454D-B3B8-69B7DABE5CA4}" destId="{4DF0E9BE-5E8C-4B6C-8EDF-298638703380}" srcOrd="1" destOrd="0" presId="urn:microsoft.com/office/officeart/2005/8/layout/venn1"/>
    <dgm:cxn modelId="{575889B1-1F48-4CC3-BB57-5C4FC1C4CC6F}" type="presOf" srcId="{FFDF9A5B-373A-431D-9AB7-806FC6AD5004}" destId="{48F546BC-B1A2-470D-84C4-A6B83D26C86A}" srcOrd="1" destOrd="0" presId="urn:microsoft.com/office/officeart/2005/8/layout/venn1"/>
    <dgm:cxn modelId="{18755FC4-3A8C-4A61-8F0E-BD0684588764}" srcId="{CADB6CD5-C409-495E-A8BF-5E9338EBE217}" destId="{FFDF9A5B-373A-431D-9AB7-806FC6AD5004}" srcOrd="1" destOrd="0" parTransId="{7382B970-3628-42E0-9D2E-907D71C78810}" sibTransId="{78D0A05E-80D7-463B-9CD2-2C70FF040573}"/>
    <dgm:cxn modelId="{19352836-46FF-487C-AF7C-2143FE1F8B5D}" type="presOf" srcId="{FFDF9A5B-373A-431D-9AB7-806FC6AD5004}" destId="{D53AB12C-E9AC-4CD1-A5EB-B88338DB3128}" srcOrd="0" destOrd="0" presId="urn:microsoft.com/office/officeart/2005/8/layout/venn1"/>
    <dgm:cxn modelId="{4F6A7FEA-0E8A-4650-845D-AA6F0A43844D}" srcId="{CADB6CD5-C409-495E-A8BF-5E9338EBE217}" destId="{F99C3096-E686-454D-B3B8-69B7DABE5CA4}" srcOrd="0" destOrd="0" parTransId="{9F9A4353-62B5-4CB3-9C86-185BEFFD3A6E}" sibTransId="{7E2B2AF3-4029-4EE0-A4F0-F05DB5B48964}"/>
    <dgm:cxn modelId="{E341E1DA-09E4-4FC4-B302-3571B53E5529}" type="presOf" srcId="{CADB6CD5-C409-495E-A8BF-5E9338EBE217}" destId="{863EFE92-7CB0-4EFA-89B1-93FE15E4F566}" srcOrd="0" destOrd="0" presId="urn:microsoft.com/office/officeart/2005/8/layout/venn1"/>
    <dgm:cxn modelId="{50C0ADB4-81B6-4196-A0D2-517E1701E01B}" type="presOf" srcId="{F99C3096-E686-454D-B3B8-69B7DABE5CA4}" destId="{E3C9FC55-6A77-4223-9928-3D7A0A6C8D40}" srcOrd="0" destOrd="0" presId="urn:microsoft.com/office/officeart/2005/8/layout/venn1"/>
    <dgm:cxn modelId="{79A77F0D-35C5-4FD3-94FE-8127558E1A9C}" type="presParOf" srcId="{863EFE92-7CB0-4EFA-89B1-93FE15E4F566}" destId="{E3C9FC55-6A77-4223-9928-3D7A0A6C8D40}" srcOrd="0" destOrd="0" presId="urn:microsoft.com/office/officeart/2005/8/layout/venn1"/>
    <dgm:cxn modelId="{FCEF82C2-0747-4881-81E7-B52532647031}" type="presParOf" srcId="{863EFE92-7CB0-4EFA-89B1-93FE15E4F566}" destId="{4DF0E9BE-5E8C-4B6C-8EDF-298638703380}" srcOrd="1" destOrd="0" presId="urn:microsoft.com/office/officeart/2005/8/layout/venn1"/>
    <dgm:cxn modelId="{8EAE3339-8554-4CD2-92D7-850932224D8C}" type="presParOf" srcId="{863EFE92-7CB0-4EFA-89B1-93FE15E4F566}" destId="{D53AB12C-E9AC-4CD1-A5EB-B88338DB3128}" srcOrd="2" destOrd="0" presId="urn:microsoft.com/office/officeart/2005/8/layout/venn1"/>
    <dgm:cxn modelId="{9577F51F-242F-4D11-9995-589BF337285B}" type="presParOf" srcId="{863EFE92-7CB0-4EFA-89B1-93FE15E4F566}" destId="{48F546BC-B1A2-470D-84C4-A6B83D26C86A}"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55689-0278-4F0C-B4C3-71F3BC99FFD9}">
      <dsp:nvSpPr>
        <dsp:cNvPr id="0" name=""/>
        <dsp:cNvSpPr/>
      </dsp:nvSpPr>
      <dsp:spPr>
        <a:xfrm>
          <a:off x="4535" y="105752"/>
          <a:ext cx="3965969" cy="3965969"/>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8261" tIns="59690" rIns="218261" bIns="59690" numCol="1" spcCol="1270" anchor="ctr" anchorCtr="0">
          <a:noAutofit/>
        </a:bodyPr>
        <a:lstStyle/>
        <a:p>
          <a:pPr lvl="0" algn="ctr" defTabSz="2089150">
            <a:lnSpc>
              <a:spcPct val="90000"/>
            </a:lnSpc>
            <a:spcBef>
              <a:spcPct val="0"/>
            </a:spcBef>
            <a:spcAft>
              <a:spcPct val="35000"/>
            </a:spcAft>
          </a:pPr>
          <a:r>
            <a:rPr lang="en-AU" sz="4700" kern="1200" dirty="0" smtClean="0"/>
            <a:t>within the novel</a:t>
          </a:r>
          <a:endParaRPr lang="en-AU" sz="4700" kern="1200" dirty="0"/>
        </a:p>
      </dsp:txBody>
      <dsp:txXfrm>
        <a:off x="585338" y="686555"/>
        <a:ext cx="2804363" cy="2804363"/>
      </dsp:txXfrm>
    </dsp:sp>
    <dsp:sp modelId="{E56103C8-12F0-4739-B11C-54F544E551DA}">
      <dsp:nvSpPr>
        <dsp:cNvPr id="0" name=""/>
        <dsp:cNvSpPr/>
      </dsp:nvSpPr>
      <dsp:spPr>
        <a:xfrm>
          <a:off x="3177310" y="105752"/>
          <a:ext cx="3965969" cy="3965969"/>
        </a:xfrm>
        <a:prstGeom prst="ellipse">
          <a:avLst/>
        </a:prstGeom>
        <a:solidFill>
          <a:schemeClr val="accent3">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8261" tIns="59690" rIns="218261" bIns="59690" numCol="1" spcCol="1270" anchor="ctr" anchorCtr="0">
          <a:noAutofit/>
        </a:bodyPr>
        <a:lstStyle/>
        <a:p>
          <a:pPr lvl="0" algn="ctr" defTabSz="2089150">
            <a:lnSpc>
              <a:spcPct val="90000"/>
            </a:lnSpc>
            <a:spcBef>
              <a:spcPct val="0"/>
            </a:spcBef>
            <a:spcAft>
              <a:spcPct val="35000"/>
            </a:spcAft>
          </a:pPr>
          <a:r>
            <a:rPr lang="en-AU" sz="4700" kern="1200" dirty="0" smtClean="0"/>
            <a:t>which the novel is written </a:t>
          </a:r>
          <a:endParaRPr lang="en-AU" sz="4700" kern="1200" dirty="0"/>
        </a:p>
      </dsp:txBody>
      <dsp:txXfrm>
        <a:off x="3758113" y="686555"/>
        <a:ext cx="2804363" cy="2804363"/>
      </dsp:txXfrm>
    </dsp:sp>
    <dsp:sp modelId="{CF4962BB-506B-4433-A70F-AB3EA33889AD}">
      <dsp:nvSpPr>
        <dsp:cNvPr id="0" name=""/>
        <dsp:cNvSpPr/>
      </dsp:nvSpPr>
      <dsp:spPr>
        <a:xfrm>
          <a:off x="6354621" y="171071"/>
          <a:ext cx="3965969" cy="3965969"/>
        </a:xfrm>
        <a:prstGeom prst="ellipse">
          <a:avLst/>
        </a:prstGeom>
        <a:solidFill>
          <a:schemeClr val="accent4">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18261" tIns="59690" rIns="218261" bIns="59690" numCol="1" spcCol="1270" anchor="ctr" anchorCtr="0">
          <a:noAutofit/>
        </a:bodyPr>
        <a:lstStyle/>
        <a:p>
          <a:pPr lvl="0" algn="ctr" defTabSz="2089150">
            <a:lnSpc>
              <a:spcPct val="90000"/>
            </a:lnSpc>
            <a:spcBef>
              <a:spcPct val="0"/>
            </a:spcBef>
            <a:spcAft>
              <a:spcPct val="35000"/>
            </a:spcAft>
          </a:pPr>
          <a:r>
            <a:rPr lang="en-AU" sz="4700" kern="1200" dirty="0" smtClean="0"/>
            <a:t>which the novel is read</a:t>
          </a:r>
          <a:endParaRPr lang="en-AU" sz="4700" kern="1200" dirty="0"/>
        </a:p>
      </dsp:txBody>
      <dsp:txXfrm>
        <a:off x="6935424" y="751874"/>
        <a:ext cx="2804363" cy="2804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9FC55-6A77-4223-9928-3D7A0A6C8D40}">
      <dsp:nvSpPr>
        <dsp:cNvPr id="0" name=""/>
        <dsp:cNvSpPr/>
      </dsp:nvSpPr>
      <dsp:spPr>
        <a:xfrm>
          <a:off x="256132" y="13999"/>
          <a:ext cx="6374809" cy="5118766"/>
        </a:xfrm>
        <a:prstGeom prst="ellipse">
          <a:avLst/>
        </a:prstGeom>
        <a:solidFill>
          <a:schemeClr val="accent2">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r>
            <a:rPr lang="en-AU" sz="5400" kern="1200" dirty="0" smtClean="0"/>
            <a:t> </a:t>
          </a:r>
          <a:r>
            <a:rPr lang="en-AU" sz="1800" kern="1200" dirty="0" smtClean="0"/>
            <a:t>Colonial Attitudes Values and Beliefs </a:t>
          </a:r>
        </a:p>
        <a:p>
          <a:pPr lvl="0" algn="ctr" defTabSz="2400300">
            <a:lnSpc>
              <a:spcPct val="90000"/>
            </a:lnSpc>
            <a:spcBef>
              <a:spcPct val="0"/>
            </a:spcBef>
            <a:spcAft>
              <a:spcPct val="35000"/>
            </a:spcAft>
          </a:pPr>
          <a:endParaRPr lang="en-AU" sz="1800" kern="1200" dirty="0" smtClean="0"/>
        </a:p>
        <a:p>
          <a:pPr lvl="0" algn="ctr" defTabSz="2400300">
            <a:lnSpc>
              <a:spcPct val="90000"/>
            </a:lnSpc>
            <a:spcBef>
              <a:spcPct val="0"/>
            </a:spcBef>
            <a:spcAft>
              <a:spcPct val="35000"/>
            </a:spcAft>
          </a:pPr>
          <a:endParaRPr lang="en-AU" sz="1800" kern="1200" dirty="0" smtClean="0"/>
        </a:p>
        <a:p>
          <a:pPr lvl="0" algn="ctr" defTabSz="2400300">
            <a:lnSpc>
              <a:spcPct val="90000"/>
            </a:lnSpc>
            <a:spcBef>
              <a:spcPct val="0"/>
            </a:spcBef>
            <a:spcAft>
              <a:spcPct val="35000"/>
            </a:spcAft>
          </a:pPr>
          <a:endParaRPr lang="en-AU" sz="1800" kern="1200" dirty="0" smtClean="0"/>
        </a:p>
        <a:p>
          <a:pPr lvl="0" algn="ctr" defTabSz="2400300">
            <a:lnSpc>
              <a:spcPct val="90000"/>
            </a:lnSpc>
            <a:spcBef>
              <a:spcPct val="0"/>
            </a:spcBef>
            <a:spcAft>
              <a:spcPct val="35000"/>
            </a:spcAft>
          </a:pPr>
          <a:endParaRPr lang="en-AU" sz="1800" kern="1200" dirty="0" smtClean="0"/>
        </a:p>
        <a:p>
          <a:pPr lvl="0" algn="ctr" defTabSz="2400300">
            <a:lnSpc>
              <a:spcPct val="90000"/>
            </a:lnSpc>
            <a:spcBef>
              <a:spcPct val="0"/>
            </a:spcBef>
            <a:spcAft>
              <a:spcPct val="35000"/>
            </a:spcAft>
          </a:pPr>
          <a:endParaRPr lang="en-AU" sz="1800" kern="1200" dirty="0" smtClean="0"/>
        </a:p>
        <a:p>
          <a:pPr lvl="0" algn="ctr" defTabSz="2400300">
            <a:lnSpc>
              <a:spcPct val="90000"/>
            </a:lnSpc>
            <a:spcBef>
              <a:spcPct val="0"/>
            </a:spcBef>
            <a:spcAft>
              <a:spcPct val="35000"/>
            </a:spcAft>
          </a:pPr>
          <a:endParaRPr lang="en-AU" sz="1800" kern="1200" dirty="0" smtClean="0"/>
        </a:p>
        <a:p>
          <a:pPr lvl="0" algn="ctr" defTabSz="2400300">
            <a:lnSpc>
              <a:spcPct val="90000"/>
            </a:lnSpc>
            <a:spcBef>
              <a:spcPct val="0"/>
            </a:spcBef>
            <a:spcAft>
              <a:spcPct val="35000"/>
            </a:spcAft>
          </a:pPr>
          <a:endParaRPr lang="en-AU" sz="1800" kern="1200" dirty="0" smtClean="0"/>
        </a:p>
        <a:p>
          <a:pPr lvl="0" algn="ctr" defTabSz="2400300">
            <a:lnSpc>
              <a:spcPct val="90000"/>
            </a:lnSpc>
            <a:spcBef>
              <a:spcPct val="0"/>
            </a:spcBef>
            <a:spcAft>
              <a:spcPct val="35000"/>
            </a:spcAft>
          </a:pPr>
          <a:endParaRPr lang="en-AU" sz="1800" kern="1200" dirty="0" smtClean="0"/>
        </a:p>
        <a:p>
          <a:pPr lvl="0" algn="ctr" defTabSz="2400300">
            <a:lnSpc>
              <a:spcPct val="90000"/>
            </a:lnSpc>
            <a:spcBef>
              <a:spcPct val="0"/>
            </a:spcBef>
            <a:spcAft>
              <a:spcPct val="35000"/>
            </a:spcAft>
          </a:pPr>
          <a:endParaRPr lang="en-AU" sz="5400" kern="1200" dirty="0"/>
        </a:p>
      </dsp:txBody>
      <dsp:txXfrm>
        <a:off x="1146308" y="617611"/>
        <a:ext cx="3675565" cy="3911541"/>
      </dsp:txXfrm>
    </dsp:sp>
    <dsp:sp modelId="{D53AB12C-E9AC-4CD1-A5EB-B88338DB3128}">
      <dsp:nvSpPr>
        <dsp:cNvPr id="0" name=""/>
        <dsp:cNvSpPr/>
      </dsp:nvSpPr>
      <dsp:spPr>
        <a:xfrm>
          <a:off x="4149700" y="13999"/>
          <a:ext cx="5966076" cy="5118766"/>
        </a:xfrm>
        <a:prstGeom prst="ellipse">
          <a:avLst/>
        </a:prstGeom>
        <a:solidFill>
          <a:schemeClr val="accent3">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AU" sz="1600" kern="1200" dirty="0" smtClean="0"/>
            <a:t>Aboriginal and Torres Strait Islander Attitudes, Values and Beliefs </a:t>
          </a:r>
        </a:p>
        <a:p>
          <a:pPr lvl="0" algn="ctr" defTabSz="711200">
            <a:lnSpc>
              <a:spcPct val="90000"/>
            </a:lnSpc>
            <a:spcBef>
              <a:spcPct val="0"/>
            </a:spcBef>
            <a:spcAft>
              <a:spcPct val="35000"/>
            </a:spcAft>
          </a:pPr>
          <a:endParaRPr lang="en-AU" sz="1600" kern="1200" dirty="0" smtClean="0"/>
        </a:p>
        <a:p>
          <a:pPr lvl="0" algn="ctr" defTabSz="711200">
            <a:lnSpc>
              <a:spcPct val="90000"/>
            </a:lnSpc>
            <a:spcBef>
              <a:spcPct val="0"/>
            </a:spcBef>
            <a:spcAft>
              <a:spcPct val="35000"/>
            </a:spcAft>
          </a:pPr>
          <a:endParaRPr lang="en-AU" sz="1600" kern="1200" dirty="0" smtClean="0"/>
        </a:p>
        <a:p>
          <a:pPr lvl="0" algn="ctr" defTabSz="711200">
            <a:lnSpc>
              <a:spcPct val="90000"/>
            </a:lnSpc>
            <a:spcBef>
              <a:spcPct val="0"/>
            </a:spcBef>
            <a:spcAft>
              <a:spcPct val="35000"/>
            </a:spcAft>
          </a:pPr>
          <a:endParaRPr lang="en-AU" sz="1600" kern="1200" dirty="0" smtClean="0"/>
        </a:p>
        <a:p>
          <a:pPr lvl="0" algn="ctr" defTabSz="711200">
            <a:lnSpc>
              <a:spcPct val="90000"/>
            </a:lnSpc>
            <a:spcBef>
              <a:spcPct val="0"/>
            </a:spcBef>
            <a:spcAft>
              <a:spcPct val="35000"/>
            </a:spcAft>
          </a:pPr>
          <a:endParaRPr lang="en-AU" sz="1600" kern="1200" dirty="0" smtClean="0"/>
        </a:p>
        <a:p>
          <a:pPr lvl="0" algn="ctr" defTabSz="711200">
            <a:lnSpc>
              <a:spcPct val="90000"/>
            </a:lnSpc>
            <a:spcBef>
              <a:spcPct val="0"/>
            </a:spcBef>
            <a:spcAft>
              <a:spcPct val="35000"/>
            </a:spcAft>
          </a:pPr>
          <a:endParaRPr lang="en-AU" sz="1600" kern="1200" dirty="0" smtClean="0"/>
        </a:p>
        <a:p>
          <a:pPr lvl="0" algn="ctr" defTabSz="711200">
            <a:lnSpc>
              <a:spcPct val="90000"/>
            </a:lnSpc>
            <a:spcBef>
              <a:spcPct val="0"/>
            </a:spcBef>
            <a:spcAft>
              <a:spcPct val="35000"/>
            </a:spcAft>
          </a:pPr>
          <a:endParaRPr lang="en-AU" sz="1600" kern="1200" dirty="0" smtClean="0"/>
        </a:p>
        <a:p>
          <a:pPr lvl="0" algn="ctr" defTabSz="711200">
            <a:lnSpc>
              <a:spcPct val="90000"/>
            </a:lnSpc>
            <a:spcBef>
              <a:spcPct val="0"/>
            </a:spcBef>
            <a:spcAft>
              <a:spcPct val="35000"/>
            </a:spcAft>
          </a:pPr>
          <a:endParaRPr lang="en-AU" sz="1600" kern="1200" dirty="0" smtClean="0"/>
        </a:p>
        <a:p>
          <a:pPr lvl="0" algn="ctr" defTabSz="711200">
            <a:lnSpc>
              <a:spcPct val="90000"/>
            </a:lnSpc>
            <a:spcBef>
              <a:spcPct val="0"/>
            </a:spcBef>
            <a:spcAft>
              <a:spcPct val="35000"/>
            </a:spcAft>
          </a:pPr>
          <a:endParaRPr lang="en-AU" sz="1600" kern="1200" dirty="0" smtClean="0"/>
        </a:p>
        <a:p>
          <a:pPr lvl="0" algn="ctr" defTabSz="711200">
            <a:lnSpc>
              <a:spcPct val="90000"/>
            </a:lnSpc>
            <a:spcBef>
              <a:spcPct val="0"/>
            </a:spcBef>
            <a:spcAft>
              <a:spcPct val="35000"/>
            </a:spcAft>
          </a:pPr>
          <a:endParaRPr lang="en-AU" sz="1600" kern="1200" dirty="0" smtClean="0"/>
        </a:p>
        <a:p>
          <a:pPr lvl="0" algn="ctr" defTabSz="711200">
            <a:lnSpc>
              <a:spcPct val="90000"/>
            </a:lnSpc>
            <a:spcBef>
              <a:spcPct val="0"/>
            </a:spcBef>
            <a:spcAft>
              <a:spcPct val="35000"/>
            </a:spcAft>
          </a:pPr>
          <a:endParaRPr lang="en-AU" sz="1600" kern="1200" dirty="0"/>
        </a:p>
      </dsp:txBody>
      <dsp:txXfrm>
        <a:off x="5842776" y="617611"/>
        <a:ext cx="3439899" cy="3911541"/>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F381D-6E7D-4251-8743-BA6E62AA2412}" type="datetimeFigureOut">
              <a:rPr lang="en-AU" smtClean="0"/>
              <a:t>11/07/2015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E2A9C0-075A-4ECB-98A5-696E873235A9}" type="slidenum">
              <a:rPr lang="en-AU" smtClean="0"/>
              <a:t>‹#›</a:t>
            </a:fld>
            <a:endParaRPr lang="en-AU"/>
          </a:p>
        </p:txBody>
      </p:sp>
    </p:spTree>
    <p:extLst>
      <p:ext uri="{BB962C8B-B14F-4D97-AF65-F5344CB8AC3E}">
        <p14:creationId xmlns:p14="http://schemas.microsoft.com/office/powerpoint/2010/main" val="1044182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reativespirits.info/aboriginalculture/land/meaning-of-land-to-aboriginal-people#ixzz3fUiXHlb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kern="1200" dirty="0" smtClean="0">
                <a:solidFill>
                  <a:schemeClr val="tx1"/>
                </a:solidFill>
                <a:effectLst/>
                <a:latin typeface="+mn-lt"/>
                <a:ea typeface="+mn-ea"/>
                <a:cs typeface="+mn-cs"/>
              </a:rPr>
              <a:t>Picture:</a:t>
            </a:r>
            <a:r>
              <a:rPr lang="en-AU" sz="1200" b="0" i="0" kern="1200" dirty="0" smtClean="0">
                <a:solidFill>
                  <a:schemeClr val="tx1"/>
                </a:solidFill>
                <a:effectLst/>
                <a:latin typeface="+mn-lt"/>
                <a:ea typeface="+mn-ea"/>
                <a:cs typeface="+mn-cs"/>
              </a:rPr>
              <a:t> 'Rainbow Serpent' by </a:t>
            </a:r>
            <a:r>
              <a:rPr lang="en-AU" sz="1200" b="0" i="0" kern="1200" dirty="0" err="1" smtClean="0">
                <a:solidFill>
                  <a:schemeClr val="tx1"/>
                </a:solidFill>
                <a:effectLst/>
                <a:latin typeface="+mn-lt"/>
                <a:ea typeface="+mn-ea"/>
                <a:cs typeface="+mn-cs"/>
              </a:rPr>
              <a:t>Yveane</a:t>
            </a:r>
            <a:r>
              <a:rPr lang="en-AU" sz="1200" b="0" i="0" kern="1200" dirty="0" smtClean="0">
                <a:solidFill>
                  <a:schemeClr val="tx1"/>
                </a:solidFill>
                <a:effectLst/>
                <a:latin typeface="+mn-lt"/>
                <a:ea typeface="+mn-ea"/>
                <a:cs typeface="+mn-cs"/>
              </a:rPr>
              <a:t> Fallon </a:t>
            </a:r>
          </a:p>
          <a:p>
            <a:r>
              <a:rPr lang="en-AU" dirty="0" smtClean="0"/>
              <a:t>https://www.humanrights.gov.au/publications/mother-us-taken-away-kids-commemorating-10th-anniversary-bringing-them-home-report </a:t>
            </a:r>
            <a:endParaRPr lang="en-AU" dirty="0"/>
          </a:p>
        </p:txBody>
      </p:sp>
      <p:sp>
        <p:nvSpPr>
          <p:cNvPr id="4" name="Slide Number Placeholder 3"/>
          <p:cNvSpPr>
            <a:spLocks noGrp="1"/>
          </p:cNvSpPr>
          <p:nvPr>
            <p:ph type="sldNum" sz="quarter" idx="10"/>
          </p:nvPr>
        </p:nvSpPr>
        <p:spPr/>
        <p:txBody>
          <a:bodyPr/>
          <a:lstStyle/>
          <a:p>
            <a:fld id="{AEE2A9C0-075A-4ECB-98A5-696E873235A9}" type="slidenum">
              <a:rPr lang="en-AU" smtClean="0"/>
              <a:t>10</a:t>
            </a:fld>
            <a:endParaRPr lang="en-AU"/>
          </a:p>
        </p:txBody>
      </p:sp>
    </p:spTree>
    <p:extLst>
      <p:ext uri="{BB962C8B-B14F-4D97-AF65-F5344CB8AC3E}">
        <p14:creationId xmlns:p14="http://schemas.microsoft.com/office/powerpoint/2010/main" val="3429766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0" i="0" kern="1200" dirty="0" smtClean="0">
                <a:solidFill>
                  <a:schemeClr val="tx1"/>
                </a:solidFill>
                <a:effectLst/>
                <a:latin typeface="+mn-lt"/>
                <a:ea typeface="+mn-ea"/>
                <a:cs typeface="+mn-cs"/>
              </a:rPr>
              <a:t>www.CreativeSpirits.info,</a:t>
            </a:r>
            <a:r>
              <a:rPr lang="en-AU" dirty="0" smtClean="0"/>
              <a:t/>
            </a:r>
            <a:br>
              <a:rPr lang="en-AU" dirty="0" smtClean="0"/>
            </a:br>
            <a:r>
              <a:rPr lang="en-AU" sz="1200" b="0" i="0" kern="1200" dirty="0" smtClean="0">
                <a:solidFill>
                  <a:schemeClr val="tx1"/>
                </a:solidFill>
                <a:effectLst/>
                <a:latin typeface="+mn-lt"/>
                <a:ea typeface="+mn-ea"/>
                <a:cs typeface="+mn-cs"/>
              </a:rPr>
              <a:t>Aboriginal culture - Land - Meaning of land to Aboriginal people, retrieved 10 July 2015</a:t>
            </a:r>
            <a:br>
              <a:rPr lang="en-AU" sz="1200" b="0" i="0" kern="1200" dirty="0" smtClean="0">
                <a:solidFill>
                  <a:schemeClr val="tx1"/>
                </a:solidFill>
                <a:effectLst/>
                <a:latin typeface="+mn-lt"/>
                <a:ea typeface="+mn-ea"/>
                <a:cs typeface="+mn-cs"/>
              </a:rPr>
            </a:br>
            <a:r>
              <a:rPr lang="en-AU" sz="1200" b="0" i="0" kern="1200" dirty="0" smtClean="0">
                <a:solidFill>
                  <a:schemeClr val="tx1"/>
                </a:solidFill>
                <a:effectLst/>
                <a:latin typeface="+mn-lt"/>
                <a:ea typeface="+mn-ea"/>
                <a:cs typeface="+mn-cs"/>
              </a:rPr>
              <a:t>Source: </a:t>
            </a:r>
            <a:r>
              <a:rPr lang="en-AU" sz="1200" b="0" i="0" kern="1200" dirty="0" smtClean="0">
                <a:solidFill>
                  <a:schemeClr val="tx1"/>
                </a:solidFill>
                <a:effectLst/>
                <a:latin typeface="+mn-lt"/>
                <a:ea typeface="+mn-ea"/>
                <a:cs typeface="+mn-cs"/>
                <a:hlinkClick r:id="rId3"/>
              </a:rPr>
              <a:t>http://www.creativespirits.info/aboriginalculture/land/meaning-of-land-to-aboriginal-people#ixzz3fUiXHlbL</a:t>
            </a: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Source: http://www.creativespirits.info/aboriginalculture/land/meaning-of-land-to-aboriginal-people#ixzz3fUdbeU6g</a:t>
            </a:r>
          </a:p>
          <a:p>
            <a:endParaRPr lang="en-AU" dirty="0"/>
          </a:p>
        </p:txBody>
      </p:sp>
      <p:sp>
        <p:nvSpPr>
          <p:cNvPr id="4" name="Slide Number Placeholder 3"/>
          <p:cNvSpPr>
            <a:spLocks noGrp="1"/>
          </p:cNvSpPr>
          <p:nvPr>
            <p:ph type="sldNum" sz="quarter" idx="10"/>
          </p:nvPr>
        </p:nvSpPr>
        <p:spPr/>
        <p:txBody>
          <a:bodyPr/>
          <a:lstStyle/>
          <a:p>
            <a:fld id="{AEE2A9C0-075A-4ECB-98A5-696E873235A9}" type="slidenum">
              <a:rPr lang="en-AU" smtClean="0"/>
              <a:t>11</a:t>
            </a:fld>
            <a:endParaRPr lang="en-AU"/>
          </a:p>
        </p:txBody>
      </p:sp>
    </p:spTree>
    <p:extLst>
      <p:ext uri="{BB962C8B-B14F-4D97-AF65-F5344CB8AC3E}">
        <p14:creationId xmlns:p14="http://schemas.microsoft.com/office/powerpoint/2010/main" val="1348914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http://www.myplace.edu.au/decades_timeline/1840/decade_landing_16_1.html?tabRank=2&amp;subTabRank=2 </a:t>
            </a:r>
            <a:endParaRPr lang="en-AU" dirty="0"/>
          </a:p>
        </p:txBody>
      </p:sp>
      <p:sp>
        <p:nvSpPr>
          <p:cNvPr id="4" name="Slide Number Placeholder 3"/>
          <p:cNvSpPr>
            <a:spLocks noGrp="1"/>
          </p:cNvSpPr>
          <p:nvPr>
            <p:ph type="sldNum" sz="quarter" idx="10"/>
          </p:nvPr>
        </p:nvSpPr>
        <p:spPr/>
        <p:txBody>
          <a:bodyPr/>
          <a:lstStyle/>
          <a:p>
            <a:fld id="{AEE2A9C0-075A-4ECB-98A5-696E873235A9}" type="slidenum">
              <a:rPr lang="en-AU" smtClean="0"/>
              <a:t>13</a:t>
            </a:fld>
            <a:endParaRPr lang="en-AU"/>
          </a:p>
        </p:txBody>
      </p:sp>
    </p:spTree>
    <p:extLst>
      <p:ext uri="{BB962C8B-B14F-4D97-AF65-F5344CB8AC3E}">
        <p14:creationId xmlns:p14="http://schemas.microsoft.com/office/powerpoint/2010/main" val="735728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Foster, R 2009, “Don’t mention</a:t>
            </a:r>
            <a:r>
              <a:rPr lang="en-AU" baseline="0" dirty="0" smtClean="0"/>
              <a:t> the war: frontier violence and the language of concealment,” </a:t>
            </a:r>
            <a:r>
              <a:rPr lang="en-AU" i="1" dirty="0" smtClean="0"/>
              <a:t>History Australia</a:t>
            </a:r>
            <a:r>
              <a:rPr lang="en-AU" dirty="0" smtClean="0"/>
              <a:t>, Vol 6, n.3, 2009, Monash University E-press.</a:t>
            </a:r>
          </a:p>
          <a:p>
            <a:r>
              <a:rPr lang="en-AU" dirty="0" smtClean="0"/>
              <a:t>http://journals.publishing.monash.edu/ojs/index.php/ha/article/viewFile/ha090068/110 </a:t>
            </a:r>
            <a:endParaRPr lang="en-AU" dirty="0"/>
          </a:p>
        </p:txBody>
      </p:sp>
      <p:sp>
        <p:nvSpPr>
          <p:cNvPr id="4" name="Slide Number Placeholder 3"/>
          <p:cNvSpPr>
            <a:spLocks noGrp="1"/>
          </p:cNvSpPr>
          <p:nvPr>
            <p:ph type="sldNum" sz="quarter" idx="10"/>
          </p:nvPr>
        </p:nvSpPr>
        <p:spPr/>
        <p:txBody>
          <a:bodyPr/>
          <a:lstStyle/>
          <a:p>
            <a:fld id="{AEE2A9C0-075A-4ECB-98A5-696E873235A9}" type="slidenum">
              <a:rPr lang="en-AU" smtClean="0"/>
              <a:t>14</a:t>
            </a:fld>
            <a:endParaRPr lang="en-AU"/>
          </a:p>
        </p:txBody>
      </p:sp>
    </p:spTree>
    <p:extLst>
      <p:ext uri="{BB962C8B-B14F-4D97-AF65-F5344CB8AC3E}">
        <p14:creationId xmlns:p14="http://schemas.microsoft.com/office/powerpoint/2010/main" val="2470436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smtClean="0"/>
              <a:t>Intertextuality</a:t>
            </a:r>
            <a:endParaRPr lang="en-AU" b="0" dirty="0"/>
          </a:p>
        </p:txBody>
      </p:sp>
      <p:sp>
        <p:nvSpPr>
          <p:cNvPr id="4" name="Slide Number Placeholder 3"/>
          <p:cNvSpPr>
            <a:spLocks noGrp="1"/>
          </p:cNvSpPr>
          <p:nvPr>
            <p:ph type="sldNum" sz="quarter" idx="10"/>
          </p:nvPr>
        </p:nvSpPr>
        <p:spPr/>
        <p:txBody>
          <a:bodyPr/>
          <a:lstStyle/>
          <a:p>
            <a:fld id="{AEE2A9C0-075A-4ECB-98A5-696E873235A9}" type="slidenum">
              <a:rPr lang="en-AU" smtClean="0"/>
              <a:t>15</a:t>
            </a:fld>
            <a:endParaRPr lang="en-AU"/>
          </a:p>
        </p:txBody>
      </p:sp>
    </p:spTree>
    <p:extLst>
      <p:ext uri="{BB962C8B-B14F-4D97-AF65-F5344CB8AC3E}">
        <p14:creationId xmlns:p14="http://schemas.microsoft.com/office/powerpoint/2010/main" val="1176973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http://www.poetrylibrary.edu.au/poets/noonuccal-oodgeroo/we-are-going-0771055 </a:t>
            </a:r>
            <a:endParaRPr lang="en-AU" dirty="0"/>
          </a:p>
        </p:txBody>
      </p:sp>
      <p:sp>
        <p:nvSpPr>
          <p:cNvPr id="4" name="Slide Number Placeholder 3"/>
          <p:cNvSpPr>
            <a:spLocks noGrp="1"/>
          </p:cNvSpPr>
          <p:nvPr>
            <p:ph type="sldNum" sz="quarter" idx="10"/>
          </p:nvPr>
        </p:nvSpPr>
        <p:spPr/>
        <p:txBody>
          <a:bodyPr/>
          <a:lstStyle/>
          <a:p>
            <a:fld id="{AEE2A9C0-075A-4ECB-98A5-696E873235A9}" type="slidenum">
              <a:rPr lang="en-AU" smtClean="0"/>
              <a:t>16</a:t>
            </a:fld>
            <a:endParaRPr lang="en-AU"/>
          </a:p>
        </p:txBody>
      </p:sp>
    </p:spTree>
    <p:extLst>
      <p:ext uri="{BB962C8B-B14F-4D97-AF65-F5344CB8AC3E}">
        <p14:creationId xmlns:p14="http://schemas.microsoft.com/office/powerpoint/2010/main" val="1549909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374879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AU">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304110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4276955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r>
              <a:rPr lang="en-US" dirty="0">
                <a:solidFill>
                  <a:srgbClr val="4A66AC"/>
                </a:solidFill>
              </a:rPr>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r>
              <a:rPr lang="en-US" dirty="0">
                <a:solidFill>
                  <a:srgbClr val="4A66AC"/>
                </a:solidFill>
              </a:rPr>
              <a:t>”</a:t>
            </a:r>
          </a:p>
        </p:txBody>
      </p:sp>
    </p:spTree>
    <p:extLst>
      <p:ext uri="{BB962C8B-B14F-4D97-AF65-F5344CB8AC3E}">
        <p14:creationId xmlns:p14="http://schemas.microsoft.com/office/powerpoint/2010/main" val="2828832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3500253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888797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4216886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2200842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1286407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3570658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179581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4094449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2631546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AU">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3101240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AU">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41057902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637070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892365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18267075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AU">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88161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AU">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2900477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2995017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r>
              <a:rPr lang="en-US" dirty="0">
                <a:solidFill>
                  <a:srgbClr val="4A66AC"/>
                </a:solidFill>
              </a:rPr>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r>
              <a:rPr lang="en-US" dirty="0">
                <a:solidFill>
                  <a:srgbClr val="4A66AC"/>
                </a:solidFill>
              </a:rPr>
              <a:t>”</a:t>
            </a:r>
          </a:p>
        </p:txBody>
      </p:sp>
    </p:spTree>
    <p:extLst>
      <p:ext uri="{BB962C8B-B14F-4D97-AF65-F5344CB8AC3E}">
        <p14:creationId xmlns:p14="http://schemas.microsoft.com/office/powerpoint/2010/main" val="3448914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27871094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3981553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24135264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3306441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617194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23306056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784927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14650044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33506626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AU">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38273468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AU">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1496677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AU">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39684753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15681776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26502985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26916517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AU">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1443237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AU">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9529493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16641451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r>
              <a:rPr lang="en-US" dirty="0">
                <a:solidFill>
                  <a:srgbClr val="4A66AC"/>
                </a:solidFill>
              </a:rPr>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r>
              <a:rPr lang="en-US" dirty="0">
                <a:solidFill>
                  <a:srgbClr val="4A66AC"/>
                </a:solidFill>
              </a:rPr>
              <a:t>”</a:t>
            </a:r>
          </a:p>
        </p:txBody>
      </p:sp>
    </p:spTree>
    <p:extLst>
      <p:ext uri="{BB962C8B-B14F-4D97-AF65-F5344CB8AC3E}">
        <p14:creationId xmlns:p14="http://schemas.microsoft.com/office/powerpoint/2010/main" val="7644123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9799200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9428509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3216681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AU">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4850385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30181806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2477524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3229390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270674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AU">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1685787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AU">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367101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21" Type="http://schemas.openxmlformats.org/officeDocument/2006/relationships/image" Target="../media/image4.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3.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2.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402765945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1286450036"/>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569E053-0891-4F99-93B9-FB66239E715B}" type="datetimeFigureOut">
              <a:rPr lang="en-AU" smtClean="0">
                <a:solidFill>
                  <a:prstClr val="white">
                    <a:tint val="75000"/>
                    <a:alpha val="60000"/>
                  </a:prstClr>
                </a:solidFill>
              </a:rPr>
              <a:pPr/>
              <a:t>11/07/2015</a:t>
            </a:fld>
            <a:endParaRPr lang="en-AU">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34F4AE0-56F1-4E4D-A2A6-F0A6240A38B5}"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1275550399"/>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shareourpride.reconciliation.org.au/sections/our-culture%2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s://d2wzqffx6hjwip.cloudfront.net/spree/images/attachments/000/000/393/original/9781922147424.jpg?1401421161"/>
          <p:cNvPicPr>
            <a:picLocks noChangeAspect="1" noChangeArrowheads="1"/>
          </p:cNvPicPr>
          <p:nvPr/>
        </p:nvPicPr>
        <p:blipFill rotWithShape="1">
          <a:blip r:embed="rId2">
            <a:extLst>
              <a:ext uri="{28A0092B-C50C-407E-A947-70E740481C1C}">
                <a14:useLocalDpi xmlns:a14="http://schemas.microsoft.com/office/drawing/2010/main" val="0"/>
              </a:ext>
            </a:extLst>
          </a:blip>
          <a:srcRect l="6209" t="803" r="-6209" b="44214"/>
          <a:stretch/>
        </p:blipFill>
        <p:spPr bwMode="auto">
          <a:xfrm>
            <a:off x="0" y="34413"/>
            <a:ext cx="6370321" cy="47697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https://d2wzqffx6hjwip.cloudfront.net/spree/images/attachments/000/000/393/original/9781922147424.jpg?1401421161"/>
          <p:cNvPicPr>
            <a:picLocks noChangeAspect="1" noChangeArrowheads="1"/>
          </p:cNvPicPr>
          <p:nvPr/>
        </p:nvPicPr>
        <p:blipFill rotWithShape="1">
          <a:blip r:embed="rId2">
            <a:extLst>
              <a:ext uri="{28A0092B-C50C-407E-A947-70E740481C1C}">
                <a14:useLocalDpi xmlns:a14="http://schemas.microsoft.com/office/drawing/2010/main" val="0"/>
              </a:ext>
            </a:extLst>
          </a:blip>
          <a:srcRect t="52174"/>
          <a:stretch/>
        </p:blipFill>
        <p:spPr bwMode="auto">
          <a:xfrm>
            <a:off x="6004559" y="0"/>
            <a:ext cx="6187441" cy="47701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half" idx="2"/>
          </p:nvPr>
        </p:nvSpPr>
        <p:spPr>
          <a:xfrm>
            <a:off x="1591731" y="4865493"/>
            <a:ext cx="8825656" cy="493712"/>
          </a:xfrm>
        </p:spPr>
        <p:txBody>
          <a:bodyPr>
            <a:noAutofit/>
          </a:bodyPr>
          <a:lstStyle/>
          <a:p>
            <a:pPr algn="ctr"/>
            <a:r>
              <a:rPr lang="en-AU" sz="2400" dirty="0" smtClean="0"/>
              <a:t>Context: Indigenous Culture and the Frontier Wars </a:t>
            </a:r>
          </a:p>
          <a:p>
            <a:pPr algn="ctr"/>
            <a:r>
              <a:rPr lang="en-AU" sz="2400" dirty="0" smtClean="0"/>
              <a:t>Lesson Two</a:t>
            </a:r>
            <a:endParaRPr lang="en-AU" sz="2400" dirty="0"/>
          </a:p>
          <a:p>
            <a:pPr algn="ctr"/>
            <a:r>
              <a:rPr lang="en-AU" sz="2400" dirty="0" smtClean="0"/>
              <a:t>Miss </a:t>
            </a:r>
            <a:r>
              <a:rPr lang="en-AU" sz="2400" dirty="0" err="1" smtClean="0"/>
              <a:t>Beathe</a:t>
            </a:r>
            <a:r>
              <a:rPr lang="en-AU" sz="2400" dirty="0" smtClean="0"/>
              <a:t> </a:t>
            </a:r>
          </a:p>
          <a:p>
            <a:pPr algn="ctr"/>
            <a:r>
              <a:rPr lang="en-AU" sz="2400" dirty="0" smtClean="0"/>
              <a:t>Year 11 English </a:t>
            </a:r>
            <a:endParaRPr lang="en-AU" sz="2400" dirty="0"/>
          </a:p>
        </p:txBody>
      </p:sp>
    </p:spTree>
    <p:extLst>
      <p:ext uri="{BB962C8B-B14F-4D97-AF65-F5344CB8AC3E}">
        <p14:creationId xmlns:p14="http://schemas.microsoft.com/office/powerpoint/2010/main" val="2865386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375" y="184494"/>
            <a:ext cx="9404723" cy="1400530"/>
          </a:xfrm>
        </p:spPr>
        <p:txBody>
          <a:bodyPr/>
          <a:lstStyle/>
          <a:p>
            <a:pPr algn="ctr"/>
            <a:r>
              <a:rPr lang="en-AU" b="1" dirty="0" smtClean="0"/>
              <a:t>Indigenous Culture </a:t>
            </a:r>
            <a:r>
              <a:rPr lang="en-AU" b="1" dirty="0"/>
              <a:t>Overview </a:t>
            </a:r>
            <a:br>
              <a:rPr lang="en-AU" b="1" dirty="0"/>
            </a:br>
            <a:r>
              <a:rPr lang="en-AU" sz="2000" b="1" dirty="0">
                <a:hlinkClick r:id="rId3"/>
              </a:rPr>
              <a:t>http://</a:t>
            </a:r>
            <a:r>
              <a:rPr lang="en-AU" sz="2000" b="1" dirty="0" smtClean="0">
                <a:hlinkClick r:id="rId3"/>
              </a:rPr>
              <a:t>shareourpride.reconciliation.org.au/sections/our-culture /</a:t>
            </a:r>
            <a:r>
              <a:rPr lang="en-AU" sz="2000" b="1" dirty="0" smtClean="0"/>
              <a:t> </a:t>
            </a:r>
            <a:endParaRPr lang="en-AU" sz="2000" b="1" dirty="0"/>
          </a:p>
        </p:txBody>
      </p:sp>
      <p:pic>
        <p:nvPicPr>
          <p:cNvPr id="4" name="Picture 3"/>
          <p:cNvPicPr>
            <a:picLocks noChangeAspect="1"/>
          </p:cNvPicPr>
          <p:nvPr/>
        </p:nvPicPr>
        <p:blipFill>
          <a:blip r:embed="rId4"/>
          <a:stretch>
            <a:fillRect/>
          </a:stretch>
        </p:blipFill>
        <p:spPr>
          <a:xfrm>
            <a:off x="3498029" y="1506286"/>
            <a:ext cx="5269992" cy="4914268"/>
          </a:xfrm>
          <a:prstGeom prst="rect">
            <a:avLst/>
          </a:prstGeom>
        </p:spPr>
      </p:pic>
      <p:sp>
        <p:nvSpPr>
          <p:cNvPr id="6" name="TextBox 5"/>
          <p:cNvSpPr txBox="1"/>
          <p:nvPr/>
        </p:nvSpPr>
        <p:spPr>
          <a:xfrm>
            <a:off x="516582" y="1450944"/>
            <a:ext cx="226319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dirty="0" smtClean="0"/>
              <a:t>Kinship and family:</a:t>
            </a:r>
          </a:p>
          <a:p>
            <a:endParaRPr lang="en-AU" dirty="0"/>
          </a:p>
          <a:p>
            <a:endParaRPr lang="en-AU" dirty="0" smtClean="0"/>
          </a:p>
          <a:p>
            <a:endParaRPr lang="en-AU" dirty="0"/>
          </a:p>
        </p:txBody>
      </p:sp>
      <p:sp>
        <p:nvSpPr>
          <p:cNvPr id="7" name="TextBox 6"/>
          <p:cNvSpPr txBox="1"/>
          <p:nvPr/>
        </p:nvSpPr>
        <p:spPr>
          <a:xfrm>
            <a:off x="516582" y="4882992"/>
            <a:ext cx="226319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dirty="0" smtClean="0"/>
              <a:t>The Environment:</a:t>
            </a:r>
          </a:p>
          <a:p>
            <a:endParaRPr lang="en-AU" dirty="0"/>
          </a:p>
          <a:p>
            <a:endParaRPr lang="en-AU" dirty="0" smtClean="0"/>
          </a:p>
          <a:p>
            <a:endParaRPr lang="en-AU" dirty="0"/>
          </a:p>
        </p:txBody>
      </p:sp>
      <p:sp>
        <p:nvSpPr>
          <p:cNvPr id="8" name="TextBox 7"/>
          <p:cNvSpPr txBox="1"/>
          <p:nvPr/>
        </p:nvSpPr>
        <p:spPr>
          <a:xfrm>
            <a:off x="9518223" y="1585024"/>
            <a:ext cx="226319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dirty="0" smtClean="0"/>
              <a:t>The Dreaming:</a:t>
            </a:r>
          </a:p>
          <a:p>
            <a:endParaRPr lang="en-AU" dirty="0"/>
          </a:p>
          <a:p>
            <a:endParaRPr lang="en-AU" dirty="0" smtClean="0"/>
          </a:p>
          <a:p>
            <a:endParaRPr lang="en-AU" dirty="0"/>
          </a:p>
        </p:txBody>
      </p:sp>
      <p:sp>
        <p:nvSpPr>
          <p:cNvPr id="9" name="TextBox 8"/>
          <p:cNvSpPr txBox="1"/>
          <p:nvPr/>
        </p:nvSpPr>
        <p:spPr>
          <a:xfrm>
            <a:off x="9550173" y="4889183"/>
            <a:ext cx="226319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dirty="0" smtClean="0"/>
              <a:t>Customary Law:</a:t>
            </a:r>
          </a:p>
          <a:p>
            <a:endParaRPr lang="en-AU" dirty="0"/>
          </a:p>
          <a:p>
            <a:endParaRPr lang="en-AU" dirty="0" smtClean="0"/>
          </a:p>
          <a:p>
            <a:endParaRPr lang="en-AU" dirty="0"/>
          </a:p>
        </p:txBody>
      </p:sp>
      <p:sp>
        <p:nvSpPr>
          <p:cNvPr id="10" name="TextBox 9"/>
          <p:cNvSpPr txBox="1"/>
          <p:nvPr/>
        </p:nvSpPr>
        <p:spPr>
          <a:xfrm>
            <a:off x="516582" y="3166968"/>
            <a:ext cx="226319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dirty="0" smtClean="0"/>
              <a:t>Country:</a:t>
            </a:r>
          </a:p>
          <a:p>
            <a:endParaRPr lang="en-AU" dirty="0"/>
          </a:p>
          <a:p>
            <a:endParaRPr lang="en-AU" dirty="0" smtClean="0"/>
          </a:p>
          <a:p>
            <a:endParaRPr lang="en-AU" dirty="0"/>
          </a:p>
        </p:txBody>
      </p:sp>
      <p:sp>
        <p:nvSpPr>
          <p:cNvPr id="11" name="TextBox 10"/>
          <p:cNvSpPr txBox="1"/>
          <p:nvPr/>
        </p:nvSpPr>
        <p:spPr>
          <a:xfrm>
            <a:off x="9550173" y="3166968"/>
            <a:ext cx="226319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dirty="0" smtClean="0"/>
              <a:t>Language:</a:t>
            </a:r>
          </a:p>
          <a:p>
            <a:endParaRPr lang="en-AU" dirty="0"/>
          </a:p>
          <a:p>
            <a:endParaRPr lang="en-AU" dirty="0" smtClean="0"/>
          </a:p>
          <a:p>
            <a:endParaRPr lang="en-AU" dirty="0"/>
          </a:p>
        </p:txBody>
      </p:sp>
    </p:spTree>
    <p:extLst>
      <p:ext uri="{BB962C8B-B14F-4D97-AF65-F5344CB8AC3E}">
        <p14:creationId xmlns:p14="http://schemas.microsoft.com/office/powerpoint/2010/main" val="3946948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1195"/>
            <a:ext cx="10480925" cy="1400530"/>
          </a:xfrm>
        </p:spPr>
        <p:txBody>
          <a:bodyPr/>
          <a:lstStyle/>
          <a:p>
            <a:r>
              <a:rPr lang="en-AU" sz="4400" b="1" dirty="0"/>
              <a:t>Aboriginal Relationship with the Land</a:t>
            </a:r>
            <a:endParaRPr lang="en-AU" dirty="0"/>
          </a:p>
        </p:txBody>
      </p:sp>
      <p:sp>
        <p:nvSpPr>
          <p:cNvPr id="3" name="Content Placeholder 2"/>
          <p:cNvSpPr>
            <a:spLocks noGrp="1"/>
          </p:cNvSpPr>
          <p:nvPr>
            <p:ph idx="1"/>
          </p:nvPr>
        </p:nvSpPr>
        <p:spPr>
          <a:xfrm>
            <a:off x="927278" y="1037504"/>
            <a:ext cx="9418491" cy="5526687"/>
          </a:xfrm>
        </p:spPr>
        <p:txBody>
          <a:bodyPr>
            <a:normAutofit/>
          </a:bodyPr>
          <a:lstStyle/>
          <a:p>
            <a:pPr marL="0" indent="0">
              <a:buNone/>
            </a:pPr>
            <a:r>
              <a:rPr lang="en-AU" b="1" dirty="0" smtClean="0">
                <a:solidFill>
                  <a:srgbClr val="FFC000"/>
                </a:solidFill>
              </a:rPr>
              <a:t>“</a:t>
            </a:r>
            <a:r>
              <a:rPr lang="en-AU" b="1" dirty="0">
                <a:solidFill>
                  <a:srgbClr val="FFC000"/>
                </a:solidFill>
              </a:rPr>
              <a:t>for many Indigenous people it’s a visceral connection; you look beyond the buildings and concrete and feel a sense of belonging</a:t>
            </a:r>
            <a:r>
              <a:rPr lang="en-AU" b="1" dirty="0" smtClean="0">
                <a:solidFill>
                  <a:srgbClr val="FFC000"/>
                </a:solidFill>
              </a:rPr>
              <a:t>.”</a:t>
            </a:r>
          </a:p>
          <a:p>
            <a:pPr marL="3543300" lvl="8" indent="0">
              <a:buNone/>
            </a:pPr>
            <a:r>
              <a:rPr lang="en-AU" dirty="0" smtClean="0">
                <a:solidFill>
                  <a:srgbClr val="FFC000"/>
                </a:solidFill>
              </a:rPr>
              <a:t>(Aboriginal </a:t>
            </a:r>
            <a:r>
              <a:rPr lang="en-AU" dirty="0">
                <a:solidFill>
                  <a:srgbClr val="FFC000"/>
                </a:solidFill>
              </a:rPr>
              <a:t>dancer and </a:t>
            </a:r>
            <a:r>
              <a:rPr lang="en-AU" dirty="0" smtClean="0">
                <a:solidFill>
                  <a:srgbClr val="FFC000"/>
                </a:solidFill>
              </a:rPr>
              <a:t>choreographer, </a:t>
            </a:r>
            <a:r>
              <a:rPr lang="en-AU" dirty="0">
                <a:solidFill>
                  <a:srgbClr val="FFC000"/>
                </a:solidFill>
              </a:rPr>
              <a:t>Francis </a:t>
            </a:r>
            <a:r>
              <a:rPr lang="en-AU" dirty="0" smtClean="0">
                <a:solidFill>
                  <a:srgbClr val="FFC000"/>
                </a:solidFill>
              </a:rPr>
              <a:t>Rings, </a:t>
            </a:r>
            <a:r>
              <a:rPr lang="en-AU" dirty="0" err="1" smtClean="0">
                <a:solidFill>
                  <a:srgbClr val="FFC000"/>
                </a:solidFill>
              </a:rPr>
              <a:t>n.d.</a:t>
            </a:r>
            <a:r>
              <a:rPr lang="en-AU" dirty="0" smtClean="0">
                <a:solidFill>
                  <a:srgbClr val="FFC000"/>
                </a:solidFill>
              </a:rPr>
              <a:t>)</a:t>
            </a:r>
          </a:p>
          <a:p>
            <a:pPr marL="3543300" lvl="8" indent="0">
              <a:buNone/>
            </a:pPr>
            <a:endParaRPr lang="en-AU" dirty="0"/>
          </a:p>
          <a:p>
            <a:pPr marL="0" indent="0">
              <a:buNone/>
            </a:pPr>
            <a:r>
              <a:rPr lang="en-AU" b="1" dirty="0" smtClean="0">
                <a:solidFill>
                  <a:srgbClr val="FFC000"/>
                </a:solidFill>
              </a:rPr>
              <a:t>“</a:t>
            </a:r>
            <a:r>
              <a:rPr lang="en-AU" b="1" dirty="0">
                <a:solidFill>
                  <a:srgbClr val="FFC000"/>
                </a:solidFill>
              </a:rPr>
              <a:t>We cultivated our land, but in a way different from the white man. We endeavour to live with the land; they seemed to live off it</a:t>
            </a:r>
            <a:r>
              <a:rPr lang="en-AU" dirty="0">
                <a:solidFill>
                  <a:srgbClr val="FFC000"/>
                </a:solidFill>
              </a:rPr>
              <a:t>.”</a:t>
            </a:r>
          </a:p>
          <a:p>
            <a:pPr marL="3543300" lvl="8" indent="0">
              <a:buNone/>
            </a:pPr>
            <a:r>
              <a:rPr lang="en-AU" dirty="0">
                <a:solidFill>
                  <a:srgbClr val="FFC000"/>
                </a:solidFill>
              </a:rPr>
              <a:t>(</a:t>
            </a:r>
            <a:r>
              <a:rPr lang="en-AU" dirty="0" smtClean="0">
                <a:solidFill>
                  <a:srgbClr val="FFC000"/>
                </a:solidFill>
              </a:rPr>
              <a:t>Tom </a:t>
            </a:r>
            <a:r>
              <a:rPr lang="en-AU" dirty="0" err="1">
                <a:solidFill>
                  <a:srgbClr val="FFC000"/>
                </a:solidFill>
              </a:rPr>
              <a:t>Dystra</a:t>
            </a:r>
            <a:r>
              <a:rPr lang="en-AU" dirty="0">
                <a:solidFill>
                  <a:srgbClr val="FFC000"/>
                </a:solidFill>
              </a:rPr>
              <a:t>, Aboriginal </a:t>
            </a:r>
            <a:r>
              <a:rPr lang="en-AU" dirty="0" smtClean="0">
                <a:solidFill>
                  <a:srgbClr val="FFC000"/>
                </a:solidFill>
              </a:rPr>
              <a:t>elder, Time </a:t>
            </a:r>
            <a:r>
              <a:rPr lang="en-AU" dirty="0">
                <a:solidFill>
                  <a:srgbClr val="FFC000"/>
                </a:solidFill>
              </a:rPr>
              <a:t>Out Sydney, 2008 p.7</a:t>
            </a:r>
            <a:r>
              <a:rPr lang="en-AU" dirty="0" smtClean="0">
                <a:solidFill>
                  <a:srgbClr val="FFC000"/>
                </a:solidFill>
              </a:rPr>
              <a:t>)</a:t>
            </a:r>
          </a:p>
          <a:p>
            <a:pPr marL="3543300" lvl="8" indent="0">
              <a:buNone/>
            </a:pPr>
            <a:endParaRPr lang="en-AU" dirty="0">
              <a:solidFill>
                <a:srgbClr val="FFC000"/>
              </a:solidFill>
            </a:endParaRPr>
          </a:p>
          <a:p>
            <a:pPr marL="0" indent="0">
              <a:buNone/>
            </a:pPr>
            <a:r>
              <a:rPr lang="en-AU" b="1" dirty="0" smtClean="0">
                <a:solidFill>
                  <a:srgbClr val="FFC000"/>
                </a:solidFill>
              </a:rPr>
              <a:t>“It's </a:t>
            </a:r>
            <a:r>
              <a:rPr lang="en-AU" b="1" dirty="0">
                <a:solidFill>
                  <a:srgbClr val="FFC000"/>
                </a:solidFill>
              </a:rPr>
              <a:t>like the love for your mum and </a:t>
            </a:r>
            <a:r>
              <a:rPr lang="en-AU" b="1" dirty="0" smtClean="0">
                <a:solidFill>
                  <a:srgbClr val="FFC000"/>
                </a:solidFill>
              </a:rPr>
              <a:t>dad.”</a:t>
            </a:r>
            <a:endParaRPr lang="en-AU" b="1" dirty="0">
              <a:solidFill>
                <a:srgbClr val="FFC000"/>
              </a:solidFill>
            </a:endParaRPr>
          </a:p>
          <a:p>
            <a:pPr marL="3543300" lvl="8" indent="0">
              <a:buNone/>
            </a:pPr>
            <a:r>
              <a:rPr lang="en-AU" dirty="0" smtClean="0">
                <a:solidFill>
                  <a:srgbClr val="FFC000"/>
                </a:solidFill>
              </a:rPr>
              <a:t>(Natasha </a:t>
            </a:r>
            <a:r>
              <a:rPr lang="en-AU" dirty="0" err="1">
                <a:solidFill>
                  <a:srgbClr val="FFC000"/>
                </a:solidFill>
              </a:rPr>
              <a:t>Neidje</a:t>
            </a:r>
            <a:r>
              <a:rPr lang="en-AU" dirty="0">
                <a:solidFill>
                  <a:srgbClr val="FFC000"/>
                </a:solidFill>
              </a:rPr>
              <a:t>, grand-daughter of Bill </a:t>
            </a:r>
            <a:r>
              <a:rPr lang="en-AU" dirty="0" err="1">
                <a:solidFill>
                  <a:srgbClr val="FFC000"/>
                </a:solidFill>
              </a:rPr>
              <a:t>Neidje</a:t>
            </a:r>
            <a:r>
              <a:rPr lang="en-AU" dirty="0">
                <a:solidFill>
                  <a:srgbClr val="FFC000"/>
                </a:solidFill>
              </a:rPr>
              <a:t>, about the love for the land, Kakadu National </a:t>
            </a:r>
            <a:r>
              <a:rPr lang="en-AU" dirty="0" smtClean="0">
                <a:solidFill>
                  <a:srgbClr val="FFC000"/>
                </a:solidFill>
              </a:rPr>
              <a:t>Park)</a:t>
            </a:r>
          </a:p>
          <a:p>
            <a:pPr marL="3543300" lvl="8" indent="0">
              <a:buNone/>
            </a:pPr>
            <a:endParaRPr lang="en-AU" dirty="0">
              <a:solidFill>
                <a:srgbClr val="FFC000"/>
              </a:solidFill>
            </a:endParaRPr>
          </a:p>
          <a:p>
            <a:pPr marL="0" indent="0">
              <a:buNone/>
            </a:pPr>
            <a:r>
              <a:rPr lang="en-AU" b="1" dirty="0" smtClean="0">
                <a:solidFill>
                  <a:srgbClr val="FFC000"/>
                </a:solidFill>
              </a:rPr>
              <a:t>“If you belong there your country will find a way to call you back. Country needs to be remembered, needs to be listened to, needs to know that we can still speak its language.”</a:t>
            </a:r>
            <a:endParaRPr lang="en-AU" b="1" dirty="0">
              <a:solidFill>
                <a:srgbClr val="FFC000"/>
              </a:solidFill>
            </a:endParaRPr>
          </a:p>
          <a:p>
            <a:pPr marL="3543300" lvl="8" indent="0">
              <a:buNone/>
            </a:pPr>
            <a:r>
              <a:rPr lang="en-AU" dirty="0" smtClean="0">
                <a:solidFill>
                  <a:srgbClr val="FFC000"/>
                </a:solidFill>
              </a:rPr>
              <a:t>(Aboriginal </a:t>
            </a:r>
            <a:r>
              <a:rPr lang="en-AU" dirty="0">
                <a:solidFill>
                  <a:srgbClr val="FFC000"/>
                </a:solidFill>
              </a:rPr>
              <a:t>elder in TV series Double </a:t>
            </a:r>
            <a:r>
              <a:rPr lang="en-AU" dirty="0" smtClean="0">
                <a:solidFill>
                  <a:srgbClr val="FFC000"/>
                </a:solidFill>
              </a:rPr>
              <a:t>Trouble)</a:t>
            </a:r>
            <a:endParaRPr lang="en-AU" dirty="0">
              <a:solidFill>
                <a:srgbClr val="FFC000"/>
              </a:solidFill>
            </a:endParaRPr>
          </a:p>
          <a:p>
            <a:pPr marL="0" indent="0">
              <a:buNone/>
            </a:pPr>
            <a:endParaRPr lang="en-AU" dirty="0"/>
          </a:p>
          <a:p>
            <a:pPr marL="0" indent="0">
              <a:buNone/>
            </a:pPr>
            <a:endParaRPr lang="en-AU" dirty="0"/>
          </a:p>
        </p:txBody>
      </p:sp>
    </p:spTree>
    <p:extLst>
      <p:ext uri="{BB962C8B-B14F-4D97-AF65-F5344CB8AC3E}">
        <p14:creationId xmlns:p14="http://schemas.microsoft.com/office/powerpoint/2010/main" val="408904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b="1" dirty="0" smtClean="0"/>
              <a:t>Aboriginal Relationship with the Land</a:t>
            </a:r>
            <a:endParaRPr lang="en-AU" sz="4000" b="1" dirty="0"/>
          </a:p>
        </p:txBody>
      </p:sp>
      <p:sp>
        <p:nvSpPr>
          <p:cNvPr id="3" name="Content Placeholder 2"/>
          <p:cNvSpPr>
            <a:spLocks noGrp="1"/>
          </p:cNvSpPr>
          <p:nvPr>
            <p:ph idx="1"/>
          </p:nvPr>
        </p:nvSpPr>
        <p:spPr>
          <a:xfrm>
            <a:off x="1103312" y="1410160"/>
            <a:ext cx="8946541" cy="4838240"/>
          </a:xfrm>
        </p:spPr>
        <p:txBody>
          <a:bodyPr>
            <a:normAutofit/>
          </a:bodyPr>
          <a:lstStyle/>
          <a:p>
            <a:pPr marL="0" indent="0">
              <a:buNone/>
            </a:pPr>
            <a:r>
              <a:rPr lang="en-AU" b="1" dirty="0" smtClean="0"/>
              <a:t>Discussion Questions:</a:t>
            </a:r>
          </a:p>
          <a:p>
            <a:pPr marL="457200" indent="-457200">
              <a:buFont typeface="+mj-lt"/>
              <a:buAutoNum type="arabicPeriod"/>
            </a:pPr>
            <a:r>
              <a:rPr lang="en-AU" dirty="0" smtClean="0"/>
              <a:t>How do non- Indigenous people potentially view land in terms of ownership?</a:t>
            </a:r>
          </a:p>
          <a:p>
            <a:pPr marL="457200" indent="-457200">
              <a:buFont typeface="+mj-lt"/>
              <a:buAutoNum type="arabicPeriod"/>
            </a:pPr>
            <a:r>
              <a:rPr lang="en-AU" dirty="0" smtClean="0"/>
              <a:t>Describe the relationship between the land and Aboriginal culture.</a:t>
            </a:r>
          </a:p>
          <a:p>
            <a:pPr marL="457200" indent="-457200">
              <a:buFont typeface="+mj-lt"/>
              <a:buAutoNum type="arabicPeriod"/>
            </a:pPr>
            <a:r>
              <a:rPr lang="en-AU" dirty="0" smtClean="0"/>
              <a:t>Dwayne </a:t>
            </a:r>
            <a:r>
              <a:rPr lang="en-AU" dirty="0"/>
              <a:t>says ‘We have a strong connection to the land. It gives us life’. Explain why land is so important to Aboriginal and Torres Strait Islander people</a:t>
            </a:r>
            <a:r>
              <a:rPr lang="en-AU" dirty="0" smtClean="0"/>
              <a:t>?</a:t>
            </a:r>
          </a:p>
          <a:p>
            <a:pPr marL="457200" indent="-457200">
              <a:buFont typeface="+mj-lt"/>
              <a:buAutoNum type="arabicPeriod"/>
            </a:pPr>
            <a:r>
              <a:rPr lang="en-AU" dirty="0"/>
              <a:t>Define the word visceral.</a:t>
            </a:r>
          </a:p>
          <a:p>
            <a:pPr marL="457200" indent="-457200">
              <a:buFont typeface="+mj-lt"/>
              <a:buAutoNum type="arabicPeriod"/>
            </a:pPr>
            <a:r>
              <a:rPr lang="en-AU" dirty="0"/>
              <a:t>What do you think a sense of belonging entails?</a:t>
            </a:r>
          </a:p>
          <a:p>
            <a:pPr marL="457200" indent="-457200">
              <a:buFont typeface="+mj-lt"/>
              <a:buAutoNum type="arabicPeriod"/>
            </a:pPr>
            <a:r>
              <a:rPr lang="en-AU" dirty="0"/>
              <a:t>What effect do you think white settlement had on Aboriginal and Torres Strait Islander people?</a:t>
            </a:r>
          </a:p>
          <a:p>
            <a:pPr marL="457200" indent="-457200">
              <a:buFont typeface="+mj-lt"/>
              <a:buAutoNum type="arabicPeriod"/>
            </a:pPr>
            <a:endParaRPr lang="en-AU" dirty="0"/>
          </a:p>
        </p:txBody>
      </p:sp>
    </p:spTree>
    <p:extLst>
      <p:ext uri="{BB962C8B-B14F-4D97-AF65-F5344CB8AC3E}">
        <p14:creationId xmlns:p14="http://schemas.microsoft.com/office/powerpoint/2010/main" val="4031338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Frontier Wars </a:t>
            </a:r>
            <a:endParaRPr lang="en-AU" b="1" dirty="0"/>
          </a:p>
        </p:txBody>
      </p:sp>
      <p:sp>
        <p:nvSpPr>
          <p:cNvPr id="3" name="Content Placeholder 2"/>
          <p:cNvSpPr>
            <a:spLocks noGrp="1"/>
          </p:cNvSpPr>
          <p:nvPr>
            <p:ph idx="1"/>
          </p:nvPr>
        </p:nvSpPr>
        <p:spPr>
          <a:xfrm>
            <a:off x="646111" y="1152983"/>
            <a:ext cx="9830397" cy="5053583"/>
          </a:xfrm>
        </p:spPr>
        <p:txBody>
          <a:bodyPr>
            <a:normAutofit fontScale="92500"/>
          </a:bodyPr>
          <a:lstStyle/>
          <a:p>
            <a:pPr marL="0" indent="0" algn="just">
              <a:lnSpc>
                <a:spcPct val="150000"/>
              </a:lnSpc>
              <a:buNone/>
            </a:pPr>
            <a:r>
              <a:rPr lang="en-AU" sz="2800" dirty="0" smtClean="0"/>
              <a:t>European </a:t>
            </a:r>
            <a:r>
              <a:rPr lang="en-AU" sz="2800" dirty="0"/>
              <a:t>settlement of Australia was not a peaceful process. For most Indigenous people it is described as an </a:t>
            </a:r>
            <a:r>
              <a:rPr lang="en-AU" sz="2800" b="1" dirty="0"/>
              <a:t>invasion of their land</a:t>
            </a:r>
            <a:r>
              <a:rPr lang="en-AU" sz="2800" dirty="0"/>
              <a:t>. As the British started to claim more and more land for farming, many battles were fought between the British colonisers and Aboriginal groups who were defending their country, their families and their livelihoods. Without the use of guns and horses, Indigenous warriors used guerrilla warfare to fight back.</a:t>
            </a:r>
          </a:p>
          <a:p>
            <a:endParaRPr lang="en-AU" dirty="0"/>
          </a:p>
        </p:txBody>
      </p:sp>
    </p:spTree>
    <p:extLst>
      <p:ext uri="{BB962C8B-B14F-4D97-AF65-F5344CB8AC3E}">
        <p14:creationId xmlns:p14="http://schemas.microsoft.com/office/powerpoint/2010/main" val="2286609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111" y="452718"/>
            <a:ext cx="9404723" cy="777214"/>
          </a:xfrm>
        </p:spPr>
        <p:txBody>
          <a:bodyPr/>
          <a:lstStyle/>
          <a:p>
            <a:r>
              <a:rPr lang="en-AU" dirty="0" smtClean="0"/>
              <a:t>Frontier Wars Handout </a:t>
            </a:r>
            <a:endParaRPr lang="en-AU" dirty="0"/>
          </a:p>
        </p:txBody>
      </p:sp>
      <p:sp>
        <p:nvSpPr>
          <p:cNvPr id="3" name="Content Placeholder 2"/>
          <p:cNvSpPr>
            <a:spLocks noGrp="1"/>
          </p:cNvSpPr>
          <p:nvPr>
            <p:ph idx="1"/>
          </p:nvPr>
        </p:nvSpPr>
        <p:spPr>
          <a:xfrm>
            <a:off x="476518" y="1229932"/>
            <a:ext cx="10084158" cy="5183747"/>
          </a:xfrm>
        </p:spPr>
        <p:txBody>
          <a:bodyPr>
            <a:normAutofit/>
          </a:bodyPr>
          <a:lstStyle/>
          <a:p>
            <a:r>
              <a:rPr lang="en-AU" sz="3200" dirty="0" smtClean="0"/>
              <a:t>Think, Pair and Share</a:t>
            </a:r>
          </a:p>
          <a:p>
            <a:r>
              <a:rPr lang="en-AU" sz="3200" dirty="0" smtClean="0"/>
              <a:t>Define the terms </a:t>
            </a:r>
          </a:p>
          <a:p>
            <a:r>
              <a:rPr lang="en-AU" sz="3200" dirty="0" smtClean="0"/>
              <a:t>Complete the close passage</a:t>
            </a:r>
          </a:p>
          <a:p>
            <a:pPr marL="0" indent="0">
              <a:buNone/>
            </a:pPr>
            <a:endParaRPr lang="en-AU" dirty="0" smtClean="0"/>
          </a:p>
        </p:txBody>
      </p:sp>
    </p:spTree>
    <p:extLst>
      <p:ext uri="{BB962C8B-B14F-4D97-AF65-F5344CB8AC3E}">
        <p14:creationId xmlns:p14="http://schemas.microsoft.com/office/powerpoint/2010/main" val="1983460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We Are Going</a:t>
            </a:r>
            <a:br>
              <a:rPr lang="en-AU" dirty="0" smtClean="0"/>
            </a:br>
            <a:r>
              <a:rPr lang="en-AU" dirty="0" smtClean="0"/>
              <a:t> </a:t>
            </a:r>
            <a:r>
              <a:rPr lang="en-AU" sz="3600" dirty="0" smtClean="0"/>
              <a:t>Poem Analysis </a:t>
            </a:r>
            <a:r>
              <a:rPr lang="en-AU" dirty="0" smtClean="0"/>
              <a:t/>
            </a:r>
            <a:br>
              <a:rPr lang="en-AU" dirty="0" smtClean="0"/>
            </a:br>
            <a:r>
              <a:rPr lang="en-AU" sz="3200" dirty="0" err="1" smtClean="0"/>
              <a:t>Oodgeroo</a:t>
            </a:r>
            <a:r>
              <a:rPr lang="en-AU" sz="3200" dirty="0" smtClean="0"/>
              <a:t> </a:t>
            </a:r>
            <a:r>
              <a:rPr lang="en-AU" sz="3200" dirty="0" err="1" smtClean="0"/>
              <a:t>Noonuccal</a:t>
            </a:r>
            <a:r>
              <a:rPr lang="en-AU" sz="3200" dirty="0" smtClean="0"/>
              <a:t> (Katherine Walker)</a:t>
            </a:r>
            <a:endParaRPr lang="en-AU" sz="2800" dirty="0"/>
          </a:p>
        </p:txBody>
      </p:sp>
      <p:pic>
        <p:nvPicPr>
          <p:cNvPr id="2050" name="Picture 2" descr="http://youraussieholiday.com/wp-content/uploads/2013/05/713px-Marn_grook_illustration_1857.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3235" y="2662238"/>
            <a:ext cx="5654411" cy="41957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a:srcRect r="5265"/>
          <a:stretch/>
        </p:blipFill>
        <p:spPr>
          <a:xfrm>
            <a:off x="6010489" y="2662238"/>
            <a:ext cx="5955088" cy="4195762"/>
          </a:xfrm>
          <a:prstGeom prst="rect">
            <a:avLst/>
          </a:prstGeom>
        </p:spPr>
      </p:pic>
    </p:spTree>
    <p:extLst>
      <p:ext uri="{BB962C8B-B14F-4D97-AF65-F5344CB8AC3E}">
        <p14:creationId xmlns:p14="http://schemas.microsoft.com/office/powerpoint/2010/main" val="83380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01372" y="158854"/>
            <a:ext cx="7436812" cy="6550236"/>
          </a:xfrm>
          <a:prstGeom prst="rect">
            <a:avLst/>
          </a:prstGeom>
        </p:spPr>
      </p:pic>
    </p:spTree>
    <p:extLst>
      <p:ext uri="{BB962C8B-B14F-4D97-AF65-F5344CB8AC3E}">
        <p14:creationId xmlns:p14="http://schemas.microsoft.com/office/powerpoint/2010/main" val="1092733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Analysis Questions</a:t>
            </a:r>
            <a:endParaRPr lang="en-AU" b="1" dirty="0"/>
          </a:p>
        </p:txBody>
      </p:sp>
      <p:sp>
        <p:nvSpPr>
          <p:cNvPr id="3" name="Content Placeholder 2"/>
          <p:cNvSpPr>
            <a:spLocks noGrp="1"/>
          </p:cNvSpPr>
          <p:nvPr>
            <p:ph idx="1"/>
          </p:nvPr>
        </p:nvSpPr>
        <p:spPr>
          <a:xfrm>
            <a:off x="927464" y="1397727"/>
            <a:ext cx="9579590" cy="4863736"/>
          </a:xfrm>
        </p:spPr>
        <p:txBody>
          <a:bodyPr>
            <a:normAutofit fontScale="92500"/>
          </a:bodyPr>
          <a:lstStyle/>
          <a:p>
            <a:pPr marL="0" indent="0">
              <a:buNone/>
            </a:pPr>
            <a:r>
              <a:rPr lang="en-AU" sz="2400" dirty="0"/>
              <a:t>1. Explain why they are “silent and subdued”.</a:t>
            </a:r>
          </a:p>
          <a:p>
            <a:pPr marL="0" indent="0">
              <a:buNone/>
            </a:pPr>
            <a:r>
              <a:rPr lang="en-AU" sz="2400" dirty="0"/>
              <a:t>2. How are white men represented? Why?</a:t>
            </a:r>
          </a:p>
          <a:p>
            <a:pPr marL="0" indent="0">
              <a:buNone/>
            </a:pPr>
            <a:r>
              <a:rPr lang="en-AU" sz="2400" dirty="0"/>
              <a:t>3. What is a bora ring and explain why it is so central to this poem.</a:t>
            </a:r>
          </a:p>
          <a:p>
            <a:pPr marL="0" indent="0">
              <a:buNone/>
            </a:pPr>
            <a:r>
              <a:rPr lang="en-AU" sz="2400" dirty="0"/>
              <a:t>4. Explain their reaction in line 8.</a:t>
            </a:r>
          </a:p>
          <a:p>
            <a:pPr marL="0" indent="0">
              <a:buNone/>
            </a:pPr>
            <a:r>
              <a:rPr lang="en-AU" sz="2400" dirty="0"/>
              <a:t>5. Lines 9-17 begin a ‘litany’. What is the effect produced?</a:t>
            </a:r>
          </a:p>
          <a:p>
            <a:pPr marL="0" indent="0">
              <a:buNone/>
            </a:pPr>
            <a:r>
              <a:rPr lang="en-AU" sz="2400" dirty="0"/>
              <a:t>6. Comment on the significance of metaphors used in the poem.</a:t>
            </a:r>
          </a:p>
          <a:p>
            <a:pPr marL="0" indent="0">
              <a:buNone/>
            </a:pPr>
            <a:r>
              <a:rPr lang="en-AU" sz="2400" dirty="0"/>
              <a:t>7. Comment on the structure and form of this poem.</a:t>
            </a:r>
          </a:p>
          <a:p>
            <a:pPr marL="0" indent="0">
              <a:buNone/>
            </a:pPr>
            <a:r>
              <a:rPr lang="en-AU" sz="2400" dirty="0"/>
              <a:t>8. Why does Thunder have a capital letter?</a:t>
            </a:r>
          </a:p>
          <a:p>
            <a:pPr marL="0" indent="0">
              <a:buNone/>
            </a:pPr>
            <a:r>
              <a:rPr lang="en-AU" sz="2400" dirty="0"/>
              <a:t>9. Comment on the mood and atmosphere </a:t>
            </a:r>
            <a:r>
              <a:rPr lang="en-AU" sz="2400" dirty="0" smtClean="0"/>
              <a:t>created.</a:t>
            </a:r>
            <a:endParaRPr lang="en-AU" sz="2400" dirty="0"/>
          </a:p>
          <a:p>
            <a:pPr marL="0" indent="0">
              <a:buNone/>
            </a:pPr>
            <a:r>
              <a:rPr lang="en-AU" sz="2400" dirty="0"/>
              <a:t>10. Combine comments on its theme, title and conclusion</a:t>
            </a:r>
            <a:r>
              <a:rPr lang="en-AU" sz="2400" dirty="0" smtClean="0"/>
              <a:t>.</a:t>
            </a:r>
            <a:endParaRPr lang="en-AU" sz="2400" dirty="0"/>
          </a:p>
        </p:txBody>
      </p:sp>
    </p:spTree>
    <p:extLst>
      <p:ext uri="{BB962C8B-B14F-4D97-AF65-F5344CB8AC3E}">
        <p14:creationId xmlns:p14="http://schemas.microsoft.com/office/powerpoint/2010/main" val="3428670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Venn Diagram</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470223"/>
              </p:ext>
            </p:extLst>
          </p:nvPr>
        </p:nvGraphicFramePr>
        <p:xfrm>
          <a:off x="822959" y="1384663"/>
          <a:ext cx="10371909" cy="5146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348472" y="3579223"/>
            <a:ext cx="2586446" cy="369332"/>
          </a:xfrm>
          <a:prstGeom prst="rect">
            <a:avLst/>
          </a:prstGeom>
          <a:noFill/>
        </p:spPr>
        <p:txBody>
          <a:bodyPr wrap="square" rtlCol="0">
            <a:spAutoFit/>
          </a:bodyPr>
          <a:lstStyle/>
          <a:p>
            <a:r>
              <a:rPr lang="en-AU" dirty="0" smtClean="0"/>
              <a:t>Reconciliation </a:t>
            </a:r>
            <a:endParaRPr lang="en-AU" dirty="0"/>
          </a:p>
        </p:txBody>
      </p:sp>
      <p:cxnSp>
        <p:nvCxnSpPr>
          <p:cNvPr id="7" name="Straight Arrow Connector 6"/>
          <p:cNvCxnSpPr/>
          <p:nvPr/>
        </p:nvCxnSpPr>
        <p:spPr>
          <a:xfrm flipV="1">
            <a:off x="6348550" y="1152983"/>
            <a:ext cx="735" cy="233480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98695" y="783651"/>
            <a:ext cx="2286000" cy="369332"/>
          </a:xfrm>
          <a:prstGeom prst="rect">
            <a:avLst/>
          </a:prstGeom>
          <a:noFill/>
        </p:spPr>
        <p:txBody>
          <a:bodyPr wrap="square" rtlCol="0">
            <a:spAutoFit/>
          </a:bodyPr>
          <a:lstStyle/>
          <a:p>
            <a:r>
              <a:rPr lang="en-AU" dirty="0" smtClean="0"/>
              <a:t>Next Lesson </a:t>
            </a:r>
            <a:endParaRPr lang="en-AU" dirty="0"/>
          </a:p>
        </p:txBody>
      </p:sp>
    </p:spTree>
    <p:extLst>
      <p:ext uri="{BB962C8B-B14F-4D97-AF65-F5344CB8AC3E}">
        <p14:creationId xmlns:p14="http://schemas.microsoft.com/office/powerpoint/2010/main" val="212483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060" y="452718"/>
            <a:ext cx="9404723" cy="1400530"/>
          </a:xfrm>
        </p:spPr>
        <p:txBody>
          <a:bodyPr/>
          <a:lstStyle/>
          <a:p>
            <a:pPr algn="ctr"/>
            <a:r>
              <a:rPr lang="en-AU" b="1" dirty="0" smtClean="0"/>
              <a:t>Learning Focus:</a:t>
            </a:r>
            <a:br>
              <a:rPr lang="en-AU" b="1" dirty="0" smtClean="0"/>
            </a:br>
            <a:r>
              <a:rPr lang="en-AU" sz="2800" dirty="0" smtClean="0"/>
              <a:t>Context: Indigenous Culture and the Frontier Wars</a:t>
            </a:r>
            <a:endParaRPr lang="en-AU" sz="2800" dirty="0"/>
          </a:p>
        </p:txBody>
      </p:sp>
      <p:pic>
        <p:nvPicPr>
          <p:cNvPr id="6" name="Content Placeholder 5"/>
          <p:cNvPicPr>
            <a:picLocks noGrp="1" noChangeAspect="1"/>
          </p:cNvPicPr>
          <p:nvPr>
            <p:ph idx="1"/>
          </p:nvPr>
        </p:nvPicPr>
        <p:blipFill>
          <a:blip r:embed="rId2"/>
          <a:stretch>
            <a:fillRect/>
          </a:stretch>
        </p:blipFill>
        <p:spPr>
          <a:xfrm>
            <a:off x="1401609" y="1853248"/>
            <a:ext cx="8447997" cy="4756872"/>
          </a:xfrm>
          <a:prstGeom prst="rect">
            <a:avLst/>
          </a:prstGeom>
        </p:spPr>
      </p:pic>
    </p:spTree>
    <p:extLst>
      <p:ext uri="{BB962C8B-B14F-4D97-AF65-F5344CB8AC3E}">
        <p14:creationId xmlns:p14="http://schemas.microsoft.com/office/powerpoint/2010/main" val="1126362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AU" b="1" dirty="0" smtClean="0"/>
              <a:t>Learning Outcomes</a:t>
            </a:r>
            <a:endParaRPr lang="en-AU" b="1" dirty="0"/>
          </a:p>
        </p:txBody>
      </p:sp>
      <p:sp>
        <p:nvSpPr>
          <p:cNvPr id="6" name="Content Placeholder 5"/>
          <p:cNvSpPr>
            <a:spLocks noGrp="1"/>
          </p:cNvSpPr>
          <p:nvPr>
            <p:ph idx="1"/>
          </p:nvPr>
        </p:nvSpPr>
        <p:spPr>
          <a:xfrm>
            <a:off x="936653" y="1321398"/>
            <a:ext cx="10310467" cy="4957482"/>
          </a:xfrm>
        </p:spPr>
        <p:txBody>
          <a:bodyPr>
            <a:normAutofit fontScale="92500" lnSpcReduction="20000"/>
          </a:bodyPr>
          <a:lstStyle/>
          <a:p>
            <a:pPr marL="0" indent="0">
              <a:buNone/>
            </a:pPr>
            <a:r>
              <a:rPr lang="en-AU" sz="4000" b="1" dirty="0" smtClean="0"/>
              <a:t>WALT: </a:t>
            </a:r>
            <a:r>
              <a:rPr lang="en-AU" sz="2800" dirty="0" smtClean="0"/>
              <a:t>Introduction to the novel </a:t>
            </a:r>
            <a:r>
              <a:rPr lang="en-AU" sz="2800" i="1" dirty="0" smtClean="0"/>
              <a:t>The Secret River</a:t>
            </a:r>
            <a:endParaRPr lang="en-AU" sz="2400" dirty="0" smtClean="0"/>
          </a:p>
          <a:p>
            <a:pPr lvl="5"/>
            <a:r>
              <a:rPr lang="en-AU" sz="2800" dirty="0" smtClean="0"/>
              <a:t>Indigenous Culture</a:t>
            </a:r>
          </a:p>
          <a:p>
            <a:pPr lvl="5"/>
            <a:r>
              <a:rPr lang="en-AU" sz="2800" dirty="0"/>
              <a:t>Frontier </a:t>
            </a:r>
            <a:r>
              <a:rPr lang="en-AU" sz="2800" dirty="0" smtClean="0"/>
              <a:t>wars</a:t>
            </a:r>
          </a:p>
          <a:p>
            <a:pPr marL="0" indent="0">
              <a:buNone/>
            </a:pPr>
            <a:r>
              <a:rPr lang="en-AU" sz="4000" b="1" dirty="0" smtClean="0"/>
              <a:t>WILF: </a:t>
            </a:r>
          </a:p>
          <a:p>
            <a:pPr lvl="5"/>
            <a:r>
              <a:rPr lang="en-AU" sz="2600" dirty="0" smtClean="0"/>
              <a:t>Indigenous </a:t>
            </a:r>
            <a:r>
              <a:rPr lang="en-AU" sz="2600" dirty="0"/>
              <a:t>culture </a:t>
            </a:r>
            <a:r>
              <a:rPr lang="en-AU" sz="2600" dirty="0" smtClean="0"/>
              <a:t>overview</a:t>
            </a:r>
          </a:p>
          <a:p>
            <a:pPr lvl="5"/>
            <a:r>
              <a:rPr lang="en-AU" sz="2600" dirty="0"/>
              <a:t>Frontier Wars comprehension </a:t>
            </a:r>
            <a:endParaRPr lang="en-AU" sz="2600" dirty="0" smtClean="0"/>
          </a:p>
          <a:p>
            <a:pPr lvl="5"/>
            <a:r>
              <a:rPr lang="en-AU" sz="2600" dirty="0" smtClean="0"/>
              <a:t>We </a:t>
            </a:r>
            <a:r>
              <a:rPr lang="en-AU" sz="2600" dirty="0"/>
              <a:t>A</a:t>
            </a:r>
            <a:r>
              <a:rPr lang="en-AU" sz="2600" dirty="0" smtClean="0"/>
              <a:t>re </a:t>
            </a:r>
            <a:r>
              <a:rPr lang="en-AU" sz="2600" dirty="0"/>
              <a:t>G</a:t>
            </a:r>
            <a:r>
              <a:rPr lang="en-AU" sz="2600" dirty="0" smtClean="0"/>
              <a:t>oing </a:t>
            </a:r>
            <a:r>
              <a:rPr lang="en-AU" sz="2600" dirty="0"/>
              <a:t>p</a:t>
            </a:r>
            <a:r>
              <a:rPr lang="en-AU" sz="2600" dirty="0" smtClean="0"/>
              <a:t>oem </a:t>
            </a:r>
            <a:r>
              <a:rPr lang="en-AU" sz="2600" dirty="0"/>
              <a:t>a</a:t>
            </a:r>
            <a:r>
              <a:rPr lang="en-AU" sz="2600" dirty="0" smtClean="0"/>
              <a:t>nalysis</a:t>
            </a:r>
            <a:endParaRPr lang="en-AU" sz="2600" dirty="0"/>
          </a:p>
          <a:p>
            <a:pPr lvl="5"/>
            <a:r>
              <a:rPr lang="en-AU" sz="2600" dirty="0"/>
              <a:t>compare and contrast Indigenous and colonial </a:t>
            </a:r>
            <a:r>
              <a:rPr lang="en-AU" sz="2600" dirty="0" smtClean="0"/>
              <a:t>values</a:t>
            </a:r>
          </a:p>
          <a:p>
            <a:pPr marL="0" indent="0">
              <a:buNone/>
            </a:pPr>
            <a:r>
              <a:rPr lang="en-AU" sz="4000" b="1" dirty="0" smtClean="0"/>
              <a:t>TIB: </a:t>
            </a:r>
            <a:r>
              <a:rPr lang="en-AU" sz="2800" dirty="0" smtClean="0"/>
              <a:t>Exploring the text beyond its specific words is relevant to understanding its intended meaning. </a:t>
            </a:r>
            <a:endParaRPr lang="en-AU" sz="2800" dirty="0"/>
          </a:p>
        </p:txBody>
      </p:sp>
    </p:spTree>
    <p:extLst>
      <p:ext uri="{BB962C8B-B14F-4D97-AF65-F5344CB8AC3E}">
        <p14:creationId xmlns:p14="http://schemas.microsoft.com/office/powerpoint/2010/main" val="1694362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Rapid Recall: Rapid Fire Questions</a:t>
            </a:r>
            <a:endParaRPr lang="en-AU" dirty="0"/>
          </a:p>
        </p:txBody>
      </p:sp>
      <p:sp>
        <p:nvSpPr>
          <p:cNvPr id="3" name="Content Placeholder 2"/>
          <p:cNvSpPr>
            <a:spLocks noGrp="1"/>
          </p:cNvSpPr>
          <p:nvPr>
            <p:ph idx="1"/>
          </p:nvPr>
        </p:nvSpPr>
        <p:spPr>
          <a:xfrm>
            <a:off x="731520" y="1540854"/>
            <a:ext cx="10619232" cy="4774602"/>
          </a:xfrm>
        </p:spPr>
        <p:txBody>
          <a:bodyPr>
            <a:normAutofit fontScale="85000" lnSpcReduction="10000"/>
          </a:bodyPr>
          <a:lstStyle/>
          <a:p>
            <a:pPr marL="457200" indent="-457200">
              <a:lnSpc>
                <a:spcPct val="150000"/>
              </a:lnSpc>
              <a:buFont typeface="+mj-lt"/>
              <a:buAutoNum type="arabicPeriod"/>
            </a:pPr>
            <a:r>
              <a:rPr lang="en-AU" sz="2400" dirty="0"/>
              <a:t>How long have Aboriginal and Torres Strait Islander people lived in Australia? </a:t>
            </a:r>
          </a:p>
          <a:p>
            <a:pPr marL="457200" indent="-457200">
              <a:lnSpc>
                <a:spcPct val="150000"/>
              </a:lnSpc>
              <a:buFont typeface="+mj-lt"/>
              <a:buAutoNum type="arabicPeriod"/>
            </a:pPr>
            <a:r>
              <a:rPr lang="en-AU" sz="2400" dirty="0"/>
              <a:t>When was Australia first settled by the British</a:t>
            </a:r>
            <a:r>
              <a:rPr lang="en-AU" sz="2400" dirty="0" smtClean="0"/>
              <a:t>?</a:t>
            </a:r>
          </a:p>
          <a:p>
            <a:pPr marL="457200" indent="-457200">
              <a:lnSpc>
                <a:spcPct val="150000"/>
              </a:lnSpc>
              <a:buFont typeface="+mj-lt"/>
              <a:buAutoNum type="arabicPeriod"/>
            </a:pPr>
            <a:r>
              <a:rPr lang="en-AU" sz="2400" dirty="0" smtClean="0"/>
              <a:t>What was the name of the doctrine which enabled Britain to inhabit other land?</a:t>
            </a:r>
          </a:p>
          <a:p>
            <a:pPr marL="457200" indent="-457200">
              <a:lnSpc>
                <a:spcPct val="150000"/>
              </a:lnSpc>
              <a:buFont typeface="+mj-lt"/>
              <a:buAutoNum type="arabicPeriod"/>
            </a:pPr>
            <a:r>
              <a:rPr lang="en-AU" sz="2400" dirty="0" smtClean="0"/>
              <a:t>Who did Britain transport over and why?</a:t>
            </a:r>
          </a:p>
          <a:p>
            <a:pPr marL="457200" indent="-457200">
              <a:lnSpc>
                <a:spcPct val="150000"/>
              </a:lnSpc>
              <a:buFont typeface="+mj-lt"/>
              <a:buAutoNum type="arabicPeriod"/>
            </a:pPr>
            <a:r>
              <a:rPr lang="en-AU" sz="2400" dirty="0" smtClean="0"/>
              <a:t>What does the secret river metaphorically represent?</a:t>
            </a:r>
          </a:p>
          <a:p>
            <a:pPr marL="457200" indent="-457200">
              <a:lnSpc>
                <a:spcPct val="150000"/>
              </a:lnSpc>
              <a:buFont typeface="+mj-lt"/>
              <a:buAutoNum type="arabicPeriod"/>
            </a:pPr>
            <a:r>
              <a:rPr lang="en-AU" sz="2400" dirty="0" smtClean="0"/>
              <a:t>What is the name of the Indigenous kinship group that inhabited the Hawkesbury region?</a:t>
            </a:r>
          </a:p>
          <a:p>
            <a:pPr marL="457200" indent="-457200">
              <a:lnSpc>
                <a:spcPct val="150000"/>
              </a:lnSpc>
              <a:buFont typeface="+mj-lt"/>
              <a:buAutoNum type="arabicPeriod"/>
            </a:pPr>
            <a:r>
              <a:rPr lang="en-AU" sz="2400" dirty="0" smtClean="0"/>
              <a:t>Why was the Hawkesbury region important to colonists?</a:t>
            </a:r>
          </a:p>
          <a:p>
            <a:pPr marL="0" indent="0">
              <a:buNone/>
            </a:pPr>
            <a:endParaRPr lang="en-AU" dirty="0"/>
          </a:p>
        </p:txBody>
      </p:sp>
    </p:spTree>
    <p:extLst>
      <p:ext uri="{BB962C8B-B14F-4D97-AF65-F5344CB8AC3E}">
        <p14:creationId xmlns:p14="http://schemas.microsoft.com/office/powerpoint/2010/main" val="1458730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Context</a:t>
            </a:r>
            <a:endParaRPr lang="en-AU" b="1" dirty="0"/>
          </a:p>
        </p:txBody>
      </p:sp>
      <p:sp>
        <p:nvSpPr>
          <p:cNvPr id="3" name="Content Placeholder 2"/>
          <p:cNvSpPr>
            <a:spLocks noGrp="1"/>
          </p:cNvSpPr>
          <p:nvPr>
            <p:ph idx="1"/>
          </p:nvPr>
        </p:nvSpPr>
        <p:spPr>
          <a:xfrm>
            <a:off x="1103312" y="2052918"/>
            <a:ext cx="9454960" cy="4195481"/>
          </a:xfrm>
        </p:spPr>
        <p:txBody>
          <a:bodyPr>
            <a:normAutofit/>
          </a:bodyPr>
          <a:lstStyle/>
          <a:p>
            <a:pPr>
              <a:lnSpc>
                <a:spcPct val="150000"/>
              </a:lnSpc>
            </a:pPr>
            <a:r>
              <a:rPr lang="en-AU" sz="2800" dirty="0" smtClean="0"/>
              <a:t>Anything </a:t>
            </a:r>
            <a:r>
              <a:rPr lang="en-AU" sz="2800" dirty="0"/>
              <a:t>beyond the specific words of a literary work that may be relevant to understanding the meaning. Contexts may be economic, social, cultural, </a:t>
            </a:r>
            <a:r>
              <a:rPr lang="en-AU" sz="2800" dirty="0" smtClean="0"/>
              <a:t>historical</a:t>
            </a:r>
            <a:r>
              <a:rPr lang="en-AU" sz="2800" dirty="0"/>
              <a:t>.</a:t>
            </a:r>
          </a:p>
        </p:txBody>
      </p:sp>
    </p:spTree>
    <p:extLst>
      <p:ext uri="{BB962C8B-B14F-4D97-AF65-F5344CB8AC3E}">
        <p14:creationId xmlns:p14="http://schemas.microsoft.com/office/powerpoint/2010/main" val="1235601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35" y="245197"/>
            <a:ext cx="9404723" cy="1400530"/>
          </a:xfrm>
        </p:spPr>
        <p:txBody>
          <a:bodyPr/>
          <a:lstStyle/>
          <a:p>
            <a:r>
              <a:rPr lang="en-AU" dirty="0" smtClean="0"/>
              <a:t>Context</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8180004"/>
              </p:ext>
            </p:extLst>
          </p:nvPr>
        </p:nvGraphicFramePr>
        <p:xfrm>
          <a:off x="871664" y="1967294"/>
          <a:ext cx="10320591" cy="4177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230880" y="945462"/>
            <a:ext cx="5327904" cy="523220"/>
          </a:xfrm>
          <a:prstGeom prst="rect">
            <a:avLst/>
          </a:prstGeom>
          <a:noFill/>
        </p:spPr>
        <p:txBody>
          <a:bodyPr wrap="square" rtlCol="0">
            <a:spAutoFit/>
          </a:bodyPr>
          <a:lstStyle/>
          <a:p>
            <a:r>
              <a:rPr lang="en-AU" sz="2800" b="1" dirty="0" smtClean="0">
                <a:solidFill>
                  <a:srgbClr val="00B050"/>
                </a:solidFill>
              </a:rPr>
              <a:t>What have we learnt so far?</a:t>
            </a:r>
            <a:endParaRPr lang="en-AU" sz="2800" b="1" dirty="0">
              <a:solidFill>
                <a:srgbClr val="00B050"/>
              </a:solidFill>
            </a:endParaRPr>
          </a:p>
        </p:txBody>
      </p:sp>
      <p:cxnSp>
        <p:nvCxnSpPr>
          <p:cNvPr id="7" name="Straight Arrow Connector 6"/>
          <p:cNvCxnSpPr/>
          <p:nvPr/>
        </p:nvCxnSpPr>
        <p:spPr>
          <a:xfrm flipH="1">
            <a:off x="4084320" y="1468682"/>
            <a:ext cx="573024" cy="873711"/>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226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AU" dirty="0" smtClean="0"/>
              <a:t>Quote from the text:</a:t>
            </a:r>
            <a:endParaRPr lang="en-AU" dirty="0"/>
          </a:p>
        </p:txBody>
      </p:sp>
      <p:sp>
        <p:nvSpPr>
          <p:cNvPr id="6" name="Content Placeholder 5"/>
          <p:cNvSpPr>
            <a:spLocks noGrp="1"/>
          </p:cNvSpPr>
          <p:nvPr>
            <p:ph idx="1"/>
          </p:nvPr>
        </p:nvSpPr>
        <p:spPr>
          <a:xfrm>
            <a:off x="749588" y="1676203"/>
            <a:ext cx="9619488" cy="4760975"/>
          </a:xfrm>
        </p:spPr>
        <p:txBody>
          <a:bodyPr>
            <a:normAutofit fontScale="77500" lnSpcReduction="20000"/>
          </a:bodyPr>
          <a:lstStyle/>
          <a:p>
            <a:pPr marL="0" indent="0">
              <a:lnSpc>
                <a:spcPct val="160000"/>
              </a:lnSpc>
              <a:buNone/>
            </a:pPr>
            <a:r>
              <a:rPr lang="en-AU" sz="4100" dirty="0"/>
              <a:t>"There were no signs that the blacks felt that the place belonged to them. They had no fences that said this is mine. No house that said, this is our home. There were no fields or flocks that said, we have put the labour of our hands into this place."</a:t>
            </a:r>
          </a:p>
          <a:p>
            <a:pPr marL="0" indent="0" algn="r">
              <a:lnSpc>
                <a:spcPct val="160000"/>
              </a:lnSpc>
              <a:buNone/>
            </a:pPr>
            <a:r>
              <a:rPr lang="en-AU" dirty="0" smtClean="0"/>
              <a:t>(Grenville 2006, p.93)</a:t>
            </a:r>
            <a:endParaRPr lang="en-AU" dirty="0"/>
          </a:p>
        </p:txBody>
      </p:sp>
      <p:sp>
        <p:nvSpPr>
          <p:cNvPr id="2" name="TextBox 1"/>
          <p:cNvSpPr txBox="1"/>
          <p:nvPr/>
        </p:nvSpPr>
        <p:spPr>
          <a:xfrm>
            <a:off x="4032614" y="1152983"/>
            <a:ext cx="8030857" cy="523220"/>
          </a:xfrm>
          <a:prstGeom prst="rect">
            <a:avLst/>
          </a:prstGeom>
          <a:noFill/>
        </p:spPr>
        <p:txBody>
          <a:bodyPr wrap="square" rtlCol="0">
            <a:spAutoFit/>
          </a:bodyPr>
          <a:lstStyle/>
          <a:p>
            <a:r>
              <a:rPr lang="en-AU" sz="2800" b="1" dirty="0" smtClean="0">
                <a:solidFill>
                  <a:srgbClr val="00B050"/>
                </a:solidFill>
              </a:rPr>
              <a:t>What inferences we make from this quote?</a:t>
            </a:r>
            <a:endParaRPr lang="en-AU" sz="2800" b="1" dirty="0">
              <a:solidFill>
                <a:srgbClr val="00B050"/>
              </a:solidFill>
            </a:endParaRPr>
          </a:p>
        </p:txBody>
      </p:sp>
    </p:spTree>
    <p:extLst>
      <p:ext uri="{BB962C8B-B14F-4D97-AF65-F5344CB8AC3E}">
        <p14:creationId xmlns:p14="http://schemas.microsoft.com/office/powerpoint/2010/main" val="4050590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a:spLocks noGrp="1"/>
          </p:cNvSpPr>
          <p:nvPr>
            <p:ph idx="1"/>
          </p:nvPr>
        </p:nvSpPr>
        <p:spPr>
          <a:xfrm>
            <a:off x="1222873" y="1322025"/>
            <a:ext cx="9510026" cy="4838240"/>
          </a:xfrm>
        </p:spPr>
        <p:txBody>
          <a:bodyPr>
            <a:normAutofit fontScale="77500" lnSpcReduction="20000"/>
          </a:bodyPr>
          <a:lstStyle/>
          <a:p>
            <a:pPr marL="0" indent="0">
              <a:lnSpc>
                <a:spcPct val="160000"/>
              </a:lnSpc>
              <a:buNone/>
            </a:pPr>
            <a:r>
              <a:rPr lang="en-AU" sz="4100" dirty="0"/>
              <a:t>"There were </a:t>
            </a:r>
            <a:r>
              <a:rPr lang="en-AU" sz="4100" dirty="0">
                <a:solidFill>
                  <a:srgbClr val="FF0000"/>
                </a:solidFill>
              </a:rPr>
              <a:t>no signs </a:t>
            </a:r>
            <a:r>
              <a:rPr lang="en-AU" sz="4100" dirty="0"/>
              <a:t>that the blacks felt that the </a:t>
            </a:r>
            <a:r>
              <a:rPr lang="en-AU" sz="4100" dirty="0">
                <a:solidFill>
                  <a:srgbClr val="FF0000"/>
                </a:solidFill>
              </a:rPr>
              <a:t>place belonged to them</a:t>
            </a:r>
            <a:r>
              <a:rPr lang="en-AU" sz="4100" dirty="0"/>
              <a:t>. They had </a:t>
            </a:r>
            <a:r>
              <a:rPr lang="en-AU" sz="4100" dirty="0">
                <a:solidFill>
                  <a:srgbClr val="FF0000"/>
                </a:solidFill>
              </a:rPr>
              <a:t>no fences</a:t>
            </a:r>
            <a:r>
              <a:rPr lang="en-AU" sz="4100" dirty="0"/>
              <a:t> that said this is mine. </a:t>
            </a:r>
            <a:r>
              <a:rPr lang="en-AU" sz="4100" dirty="0">
                <a:solidFill>
                  <a:srgbClr val="FF0000"/>
                </a:solidFill>
              </a:rPr>
              <a:t>No house </a:t>
            </a:r>
            <a:r>
              <a:rPr lang="en-AU" sz="4100" dirty="0"/>
              <a:t>that said, this is our home. There were </a:t>
            </a:r>
            <a:r>
              <a:rPr lang="en-AU" sz="4100" dirty="0">
                <a:solidFill>
                  <a:srgbClr val="FF0000"/>
                </a:solidFill>
              </a:rPr>
              <a:t>no fields or flocks </a:t>
            </a:r>
            <a:r>
              <a:rPr lang="en-AU" sz="4100" dirty="0"/>
              <a:t>that said, we have put the labour of our hands into this place."</a:t>
            </a:r>
          </a:p>
          <a:p>
            <a:pPr marL="0" indent="0" algn="r">
              <a:lnSpc>
                <a:spcPct val="160000"/>
              </a:lnSpc>
              <a:buNone/>
            </a:pPr>
            <a:r>
              <a:rPr lang="en-AU" dirty="0" smtClean="0"/>
              <a:t>(Grenville 2006, p.93)</a:t>
            </a:r>
            <a:endParaRPr lang="en-AU" dirty="0"/>
          </a:p>
        </p:txBody>
      </p:sp>
    </p:spTree>
    <p:extLst>
      <p:ext uri="{BB962C8B-B14F-4D97-AF65-F5344CB8AC3E}">
        <p14:creationId xmlns:p14="http://schemas.microsoft.com/office/powerpoint/2010/main" val="517043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Terra Nullius: Colonial Perspective</a:t>
            </a:r>
            <a:endParaRPr lang="en-AU" dirty="0"/>
          </a:p>
        </p:txBody>
      </p:sp>
      <p:sp>
        <p:nvSpPr>
          <p:cNvPr id="3" name="Content Placeholder 2"/>
          <p:cNvSpPr>
            <a:spLocks noGrp="1"/>
          </p:cNvSpPr>
          <p:nvPr>
            <p:ph idx="1"/>
          </p:nvPr>
        </p:nvSpPr>
        <p:spPr>
          <a:xfrm>
            <a:off x="646111" y="1482167"/>
            <a:ext cx="10594913" cy="5052745"/>
          </a:xfrm>
        </p:spPr>
        <p:txBody>
          <a:bodyPr>
            <a:noAutofit/>
          </a:bodyPr>
          <a:lstStyle/>
          <a:p>
            <a:pPr>
              <a:lnSpc>
                <a:spcPct val="150000"/>
              </a:lnSpc>
            </a:pPr>
            <a:r>
              <a:rPr lang="en-AU" sz="2400" dirty="0"/>
              <a:t>This quotation </a:t>
            </a:r>
            <a:r>
              <a:rPr lang="en-AU" sz="2400" dirty="0" smtClean="0"/>
              <a:t>epitomises </a:t>
            </a:r>
            <a:r>
              <a:rPr lang="en-AU" sz="2400" dirty="0"/>
              <a:t>the </a:t>
            </a:r>
            <a:r>
              <a:rPr lang="en-AU" sz="2400" dirty="0" smtClean="0"/>
              <a:t>fissure </a:t>
            </a:r>
            <a:r>
              <a:rPr lang="en-AU" sz="2400" dirty="0"/>
              <a:t>separating the </a:t>
            </a:r>
            <a:r>
              <a:rPr lang="en-AU" sz="2400" dirty="0" smtClean="0"/>
              <a:t>British </a:t>
            </a:r>
            <a:r>
              <a:rPr lang="en-AU" sz="2400" dirty="0"/>
              <a:t>understanding of ownership </a:t>
            </a:r>
            <a:r>
              <a:rPr lang="en-AU" sz="2400" dirty="0" smtClean="0"/>
              <a:t>from the </a:t>
            </a:r>
            <a:r>
              <a:rPr lang="en-AU" sz="2400" dirty="0"/>
              <a:t>Aboriginal </a:t>
            </a:r>
            <a:r>
              <a:rPr lang="en-AU" sz="2400" dirty="0" smtClean="0"/>
              <a:t>perspective that </a:t>
            </a:r>
            <a:r>
              <a:rPr lang="en-AU" sz="2400" dirty="0"/>
              <a:t>they and the land are </a:t>
            </a:r>
            <a:r>
              <a:rPr lang="en-AU" sz="2400" dirty="0" smtClean="0"/>
              <a:t>intrinsically one. The British colonists justified their claim to the land through the Aborigines apparent lack of civilisation. They perceived the absence </a:t>
            </a:r>
            <a:r>
              <a:rPr lang="en-AU" sz="2400" dirty="0"/>
              <a:t>of permanent structures and tilled fields to mean that the Aborigines had not invested in the land. </a:t>
            </a:r>
            <a:r>
              <a:rPr lang="en-AU" sz="2400" dirty="0" smtClean="0"/>
              <a:t>In accordance to the traditional </a:t>
            </a:r>
            <a:r>
              <a:rPr lang="en-AU" sz="2400" dirty="0"/>
              <a:t>Protestant work ethic, a people that did not </a:t>
            </a:r>
            <a:r>
              <a:rPr lang="en-AU" sz="2400" dirty="0" err="1" smtClean="0"/>
              <a:t>labor</a:t>
            </a:r>
            <a:r>
              <a:rPr lang="en-AU" sz="2400" dirty="0" smtClean="0"/>
              <a:t> </a:t>
            </a:r>
            <a:r>
              <a:rPr lang="en-AU" sz="2400" dirty="0"/>
              <a:t>on the land or develop its resources were not considered to own that land. </a:t>
            </a:r>
          </a:p>
        </p:txBody>
      </p:sp>
    </p:spTree>
    <p:extLst>
      <p:ext uri="{BB962C8B-B14F-4D97-AF65-F5344CB8AC3E}">
        <p14:creationId xmlns:p14="http://schemas.microsoft.com/office/powerpoint/2010/main" val="33926708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2_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3.xml><?xml version="1.0" encoding="utf-8"?>
<a:theme xmlns:a="http://schemas.openxmlformats.org/drawingml/2006/main" name="3_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415</TotalTime>
  <Words>1011</Words>
  <Application>Microsoft Office PowerPoint</Application>
  <PresentationFormat>Widescreen</PresentationFormat>
  <Paragraphs>124</Paragraphs>
  <Slides>18</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Century Gothic</vt:lpstr>
      <vt:lpstr>Wingdings 3</vt:lpstr>
      <vt:lpstr>1_Ion</vt:lpstr>
      <vt:lpstr>2_Ion</vt:lpstr>
      <vt:lpstr>3_Ion</vt:lpstr>
      <vt:lpstr>PowerPoint Presentation</vt:lpstr>
      <vt:lpstr>Learning Focus: Context: Indigenous Culture and the Frontier Wars</vt:lpstr>
      <vt:lpstr>Learning Outcomes</vt:lpstr>
      <vt:lpstr>Rapid Recall: Rapid Fire Questions</vt:lpstr>
      <vt:lpstr>Context</vt:lpstr>
      <vt:lpstr>Context</vt:lpstr>
      <vt:lpstr>Quote from the text:</vt:lpstr>
      <vt:lpstr>PowerPoint Presentation</vt:lpstr>
      <vt:lpstr>Terra Nullius: Colonial Perspective</vt:lpstr>
      <vt:lpstr>Indigenous Culture Overview  http://shareourpride.reconciliation.org.au/sections/our-culture / </vt:lpstr>
      <vt:lpstr>Aboriginal Relationship with the Land</vt:lpstr>
      <vt:lpstr>Aboriginal Relationship with the Land</vt:lpstr>
      <vt:lpstr>Frontier Wars </vt:lpstr>
      <vt:lpstr>Frontier Wars Handout </vt:lpstr>
      <vt:lpstr>We Are Going  Poem Analysis  Oodgeroo Noonuccal (Katherine Walker)</vt:lpstr>
      <vt:lpstr>PowerPoint Presentation</vt:lpstr>
      <vt:lpstr>Analysis Questions</vt:lpstr>
      <vt:lpstr>Venn Diagram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mariah</dc:creator>
  <cp:lastModifiedBy>mariah</cp:lastModifiedBy>
  <cp:revision>29</cp:revision>
  <dcterms:created xsi:type="dcterms:W3CDTF">2015-07-09T11:44:12Z</dcterms:created>
  <dcterms:modified xsi:type="dcterms:W3CDTF">2015-07-11T08:09:34Z</dcterms:modified>
</cp:coreProperties>
</file>